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7" r:id="rId5"/>
    <p:sldId id="268" r:id="rId6"/>
    <p:sldId id="269" r:id="rId7"/>
    <p:sldId id="270" r:id="rId8"/>
    <p:sldId id="271" r:id="rId9"/>
    <p:sldId id="275" r:id="rId10"/>
    <p:sldId id="272" r:id="rId11"/>
    <p:sldId id="281" r:id="rId12"/>
    <p:sldId id="273" r:id="rId13"/>
    <p:sldId id="259" r:id="rId14"/>
    <p:sldId id="274" r:id="rId15"/>
    <p:sldId id="279" r:id="rId16"/>
    <p:sldId id="276" r:id="rId17"/>
    <p:sldId id="283" r:id="rId18"/>
    <p:sldId id="284" r:id="rId19"/>
    <p:sldId id="277" r:id="rId20"/>
    <p:sldId id="278" r:id="rId21"/>
    <p:sldId id="280" r:id="rId22"/>
    <p:sldId id="282" r:id="rId23"/>
  </p:sldIdLst>
  <p:sldSz cx="9144000" cy="5143500" type="screen16x9"/>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CAEE"/>
    <a:srgbClr val="E20912"/>
    <a:srgbClr val="F8EA18"/>
    <a:srgbClr val="FF0000"/>
    <a:srgbClr val="800000"/>
    <a:srgbClr val="003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4" autoAdjust="0"/>
    <p:restoredTop sz="99838" autoAdjust="0"/>
  </p:normalViewPr>
  <p:slideViewPr>
    <p:cSldViewPr>
      <p:cViewPr varScale="1">
        <p:scale>
          <a:sx n="78" d="100"/>
          <a:sy n="78" d="100"/>
        </p:scale>
        <p:origin x="-67" y="-475"/>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8B33D50-9A8E-43F7-8B3E-EBEB6F35842A}" type="datetimeFigureOut">
              <a:rPr lang="en-US" smtClean="0"/>
              <a:t>11/30/2014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CA649A-F55C-49E1-8CAE-BD0A762A23D3}" type="slidenum">
              <a:rPr lang="en-US" smtClean="0"/>
              <a:t>‹#›</a:t>
            </a:fld>
            <a:endParaRPr lang="en-US"/>
          </a:p>
        </p:txBody>
      </p:sp>
    </p:spTree>
    <p:extLst>
      <p:ext uri="{BB962C8B-B14F-4D97-AF65-F5344CB8AC3E}">
        <p14:creationId xmlns:p14="http://schemas.microsoft.com/office/powerpoint/2010/main" val="536529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C73559-B2FD-40A3-BDE1-BACA0A03FDE4}" type="datetimeFigureOut">
              <a:rPr lang="en-US" smtClean="0"/>
              <a:pPr/>
              <a:t>11/30/2014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F91699-A2A3-471F-8339-EC88E9797762}" type="slidenum">
              <a:rPr lang="en-US" smtClean="0"/>
              <a:pPr/>
              <a:t>‹#›</a:t>
            </a:fld>
            <a:endParaRPr lang="en-US"/>
          </a:p>
        </p:txBody>
      </p:sp>
    </p:spTree>
    <p:extLst>
      <p:ext uri="{BB962C8B-B14F-4D97-AF65-F5344CB8AC3E}">
        <p14:creationId xmlns:p14="http://schemas.microsoft.com/office/powerpoint/2010/main" val="1537452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ww/Divisions/Corpcom/Pages/Guidelines.aspx"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for Confidential PPT">
    <p:spTree>
      <p:nvGrpSpPr>
        <p:cNvPr id="1" name=""/>
        <p:cNvGrpSpPr/>
        <p:nvPr/>
      </p:nvGrpSpPr>
      <p:grpSpPr>
        <a:xfrm>
          <a:off x="0" y="0"/>
          <a:ext cx="0" cy="0"/>
          <a:chOff x="0" y="0"/>
          <a:chExt cx="0" cy="0"/>
        </a:xfrm>
      </p:grpSpPr>
      <p:sp>
        <p:nvSpPr>
          <p:cNvPr id="10" name="Rectangle 9"/>
          <p:cNvSpPr/>
          <p:nvPr userDrawn="1"/>
        </p:nvSpPr>
        <p:spPr>
          <a:xfrm flipV="1">
            <a:off x="0" y="0"/>
            <a:ext cx="9144000" cy="514350"/>
          </a:xfrm>
          <a:prstGeom prst="rect">
            <a:avLst/>
          </a:prstGeom>
          <a:gradFill flip="none" rotWithShape="1">
            <a:gsLst>
              <a:gs pos="0">
                <a:schemeClr val="tx1">
                  <a:lumMod val="95000"/>
                  <a:lumOff val="5000"/>
                </a:schemeClr>
              </a:gs>
              <a:gs pos="63000">
                <a:schemeClr val="tx1">
                  <a:lumMod val="95000"/>
                  <a:lumOff val="5000"/>
                </a:schemeClr>
              </a:gs>
              <a:gs pos="23000">
                <a:schemeClr val="tx1">
                  <a:lumMod val="79000"/>
                  <a:lumOff val="21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9526" y="513395"/>
            <a:ext cx="9153525" cy="45719"/>
          </a:xfrm>
          <a:prstGeom prst="rect">
            <a:avLst/>
          </a:prstGeom>
          <a:gradFill flip="none" rotWithShape="1">
            <a:gsLst>
              <a:gs pos="0">
                <a:schemeClr val="accent1"/>
              </a:gs>
              <a:gs pos="31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txBox="1">
            <a:spLocks/>
          </p:cNvSpPr>
          <p:nvPr userDrawn="1"/>
        </p:nvSpPr>
        <p:spPr>
          <a:xfrm>
            <a:off x="192657" y="53579"/>
            <a:ext cx="7427343" cy="460771"/>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2000" b="1" kern="1200" baseline="0">
                <a:solidFill>
                  <a:schemeClr val="bg1"/>
                </a:solidFill>
                <a:latin typeface="+mj-lt"/>
                <a:ea typeface="+mj-ea"/>
                <a:cs typeface="+mj-cs"/>
              </a:defRPr>
            </a:lvl1pPr>
          </a:lstStyle>
          <a:p>
            <a:r>
              <a:rPr lang="en-US" dirty="0" smtClean="0">
                <a:latin typeface="+mn-lt"/>
              </a:rPr>
              <a:t>FOLLOW THESE DIRECTIONS AND THEN DELETE THIS SLIDE</a:t>
            </a:r>
            <a:endParaRPr lang="en-US" dirty="0">
              <a:latin typeface="+mn-lt"/>
            </a:endParaRPr>
          </a:p>
        </p:txBody>
      </p:sp>
      <p:sp>
        <p:nvSpPr>
          <p:cNvPr id="15" name="TextBox 14"/>
          <p:cNvSpPr txBox="1">
            <a:spLocks noChangeAspect="1"/>
          </p:cNvSpPr>
          <p:nvPr userDrawn="1"/>
        </p:nvSpPr>
        <p:spPr>
          <a:xfrm>
            <a:off x="1772729" y="1607224"/>
            <a:ext cx="4913417" cy="1200329"/>
          </a:xfrm>
          <a:prstGeom prst="rect">
            <a:avLst/>
          </a:prstGeom>
          <a:noFill/>
        </p:spPr>
        <p:txBody>
          <a:bodyPr wrap="square" rtlCol="0">
            <a:spAutoFit/>
          </a:bodyPr>
          <a:lstStyle/>
          <a:p>
            <a:pPr algn="l"/>
            <a:r>
              <a:rPr lang="en-US" sz="1200" b="0" dirty="0" smtClean="0">
                <a:latin typeface="Franklin Gothic Medium" pitchFamily="34" charset="0"/>
              </a:rPr>
              <a:t>If this is an Engineering presentation, use the Engineering title slide</a:t>
            </a:r>
            <a:r>
              <a:rPr lang="en-US" sz="1200" b="0" baseline="0" dirty="0" smtClean="0">
                <a:latin typeface="Franklin Gothic Medium" pitchFamily="34" charset="0"/>
              </a:rPr>
              <a:t> and delete the standard title slide. The Engineering title slides have a special engineering logo in the top left-hand corner. Engineering presentations should </a:t>
            </a:r>
            <a:r>
              <a:rPr lang="en-US" sz="1200" b="0" i="1" u="none" baseline="0" dirty="0" smtClean="0">
                <a:latin typeface="Franklin Gothic Medium" pitchFamily="34" charset="0"/>
              </a:rPr>
              <a:t>always</a:t>
            </a:r>
            <a:r>
              <a:rPr lang="en-US" sz="1200" b="0" baseline="0" dirty="0" smtClean="0">
                <a:latin typeface="Franklin Gothic Medium" pitchFamily="34" charset="0"/>
              </a:rPr>
              <a:t> use the special engineering title slide and ensure that the “Company Confidential” notice appears on every slide. If you copy slides from other presentations, you may have to add it manually.</a:t>
            </a:r>
            <a:endParaRPr lang="en-US" sz="1200" b="1" i="1" u="sng" baseline="0" dirty="0" smtClean="0">
              <a:latin typeface="Franklin Gothic Medium" pitchFamily="34" charset="0"/>
            </a:endParaRPr>
          </a:p>
        </p:txBody>
      </p:sp>
      <p:sp>
        <p:nvSpPr>
          <p:cNvPr id="16" name="TextBox 15"/>
          <p:cNvSpPr txBox="1">
            <a:spLocks noChangeAspect="1"/>
          </p:cNvSpPr>
          <p:nvPr userDrawn="1"/>
        </p:nvSpPr>
        <p:spPr>
          <a:xfrm>
            <a:off x="1829333" y="2883753"/>
            <a:ext cx="6077614"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Franklin Gothic Medium" pitchFamily="34" charset="0"/>
              </a:rPr>
              <a:t>If this is NOT an Engineering presentation, but is a confidential presentation,</a:t>
            </a:r>
            <a:r>
              <a:rPr lang="en-US" sz="1200" b="0" baseline="0" dirty="0" smtClean="0">
                <a:latin typeface="Franklin Gothic Medium" pitchFamily="34" charset="0"/>
              </a:rPr>
              <a:t> then </a:t>
            </a:r>
            <a:r>
              <a:rPr lang="en-US" sz="1200" b="0" dirty="0" smtClean="0">
                <a:latin typeface="Franklin Gothic Medium" pitchFamily="34" charset="0"/>
              </a:rPr>
              <a:t>delete the Engineering title slide</a:t>
            </a:r>
            <a:r>
              <a:rPr lang="en-US" sz="1200" b="0" baseline="0" dirty="0" smtClean="0">
                <a:latin typeface="Franklin Gothic Medium" pitchFamily="34" charset="0"/>
              </a:rPr>
              <a:t> and use one of the standard title slides. Ensure that the “Company Confidential” notice appears on every slide. If you copy slides from other presentations, you may have to add it manually.</a:t>
            </a:r>
            <a:endParaRPr lang="en-US" sz="1200" b="1" i="1" u="sng" baseline="0" dirty="0" smtClean="0">
              <a:latin typeface="Franklin Gothic Medium" pitchFamily="34" charset="0"/>
            </a:endParaRPr>
          </a:p>
        </p:txBody>
      </p:sp>
      <p:sp>
        <p:nvSpPr>
          <p:cNvPr id="17" name="TextBox 16"/>
          <p:cNvSpPr txBox="1"/>
          <p:nvPr userDrawn="1"/>
        </p:nvSpPr>
        <p:spPr>
          <a:xfrm>
            <a:off x="1201680" y="1733930"/>
            <a:ext cx="733067" cy="830997"/>
          </a:xfrm>
          <a:prstGeom prst="rect">
            <a:avLst/>
          </a:prstGeom>
          <a:noFill/>
        </p:spPr>
        <p:txBody>
          <a:bodyPr wrap="square" rtlCol="0">
            <a:spAutoFit/>
          </a:bodyPr>
          <a:lstStyle/>
          <a:p>
            <a:r>
              <a:rPr lang="en-US" sz="4800" dirty="0" smtClean="0">
                <a:latin typeface="+mj-lt"/>
                <a:sym typeface="Wingdings"/>
              </a:rPr>
              <a:t></a:t>
            </a:r>
            <a:endParaRPr lang="en-US" sz="4800" dirty="0" smtClean="0">
              <a:latin typeface="+mj-lt"/>
            </a:endParaRPr>
          </a:p>
        </p:txBody>
      </p:sp>
      <p:sp>
        <p:nvSpPr>
          <p:cNvPr id="18" name="TextBox 17"/>
          <p:cNvSpPr txBox="1"/>
          <p:nvPr userDrawn="1"/>
        </p:nvSpPr>
        <p:spPr>
          <a:xfrm>
            <a:off x="1201679" y="2890956"/>
            <a:ext cx="712938" cy="830997"/>
          </a:xfrm>
          <a:prstGeom prst="rect">
            <a:avLst/>
          </a:prstGeom>
          <a:noFill/>
        </p:spPr>
        <p:txBody>
          <a:bodyPr wrap="square" rtlCol="0">
            <a:spAutoFit/>
          </a:bodyPr>
          <a:lstStyle/>
          <a:p>
            <a:r>
              <a:rPr lang="en-US" sz="4800" dirty="0" smtClean="0">
                <a:latin typeface="+mj-lt"/>
                <a:sym typeface="Wingdings"/>
              </a:rPr>
              <a:t></a:t>
            </a:r>
            <a:endParaRPr lang="en-US" sz="4800" dirty="0" smtClean="0">
              <a:latin typeface="+mj-lt"/>
            </a:endParaRPr>
          </a:p>
        </p:txBody>
      </p:sp>
      <p:sp>
        <p:nvSpPr>
          <p:cNvPr id="19" name="Rectangle 18"/>
          <p:cNvSpPr/>
          <p:nvPr userDrawn="1"/>
        </p:nvSpPr>
        <p:spPr>
          <a:xfrm>
            <a:off x="1066800" y="2845474"/>
            <a:ext cx="7238999" cy="9454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066800" y="1588352"/>
            <a:ext cx="7239000" cy="12571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066800" y="3790950"/>
            <a:ext cx="7238999"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a:spLocks noChangeAspect="1"/>
          </p:cNvSpPr>
          <p:nvPr userDrawn="1"/>
        </p:nvSpPr>
        <p:spPr>
          <a:xfrm>
            <a:off x="1829333" y="3790950"/>
            <a:ext cx="5849346" cy="461665"/>
          </a:xfrm>
          <a:prstGeom prst="rect">
            <a:avLst/>
          </a:prstGeom>
          <a:noFill/>
        </p:spPr>
        <p:txBody>
          <a:bodyPr wrap="square" rtlCol="0">
            <a:spAutoFit/>
          </a:bodyPr>
          <a:lstStyle/>
          <a:p>
            <a:r>
              <a:rPr lang="en-US" sz="1200" kern="1200" dirty="0" smtClean="0">
                <a:solidFill>
                  <a:schemeClr val="tx1"/>
                </a:solidFill>
                <a:latin typeface="Franklin Gothic Medium" pitchFamily="34" charset="0"/>
                <a:ea typeface="+mn-ea"/>
                <a:cs typeface="+mn-cs"/>
              </a:rPr>
              <a:t>If this is NOT an engineering presentation</a:t>
            </a:r>
            <a:r>
              <a:rPr lang="en-US" sz="1200" kern="1200" baseline="0" dirty="0" smtClean="0">
                <a:solidFill>
                  <a:schemeClr val="tx1"/>
                </a:solidFill>
                <a:latin typeface="Franklin Gothic Medium" pitchFamily="34" charset="0"/>
                <a:ea typeface="+mn-ea"/>
                <a:cs typeface="+mn-cs"/>
              </a:rPr>
              <a:t> and NOT a confidential presentation, then do NOT use this template. Use the “</a:t>
            </a:r>
            <a:r>
              <a:rPr lang="en-US" sz="1200" kern="1200" dirty="0" smtClean="0">
                <a:solidFill>
                  <a:schemeClr val="tx1"/>
                </a:solidFill>
                <a:latin typeface="Franklin Gothic Medium" pitchFamily="34" charset="0"/>
                <a:ea typeface="+mn-ea"/>
                <a:cs typeface="+mn-cs"/>
              </a:rPr>
              <a:t>public” template (available on the company intranet). </a:t>
            </a:r>
          </a:p>
        </p:txBody>
      </p:sp>
      <p:sp>
        <p:nvSpPr>
          <p:cNvPr id="23" name="TextBox 22"/>
          <p:cNvSpPr txBox="1"/>
          <p:nvPr userDrawn="1"/>
        </p:nvSpPr>
        <p:spPr>
          <a:xfrm>
            <a:off x="1201679" y="3645753"/>
            <a:ext cx="692946" cy="830997"/>
          </a:xfrm>
          <a:prstGeom prst="rect">
            <a:avLst/>
          </a:prstGeom>
          <a:noFill/>
        </p:spPr>
        <p:txBody>
          <a:bodyPr wrap="square" rtlCol="0">
            <a:spAutoFit/>
          </a:bodyPr>
          <a:lstStyle/>
          <a:p>
            <a:r>
              <a:rPr lang="en-US" sz="4800" dirty="0" smtClean="0">
                <a:latin typeface="+mj-lt"/>
                <a:sym typeface="Wingdings"/>
              </a:rPr>
              <a:t></a:t>
            </a:r>
            <a:endParaRPr lang="en-US" sz="4800" dirty="0" smtClean="0">
              <a:latin typeface="+mj-lt"/>
            </a:endParaRPr>
          </a:p>
        </p:txBody>
      </p:sp>
      <p:sp>
        <p:nvSpPr>
          <p:cNvPr id="24" name="TextBox 23"/>
          <p:cNvSpPr txBox="1"/>
          <p:nvPr userDrawn="1"/>
        </p:nvSpPr>
        <p:spPr>
          <a:xfrm>
            <a:off x="1905001" y="4488418"/>
            <a:ext cx="5540395" cy="369332"/>
          </a:xfrm>
          <a:prstGeom prst="rect">
            <a:avLst/>
          </a:prstGeom>
          <a:noFill/>
        </p:spPr>
        <p:txBody>
          <a:bodyPr wrap="square" rtlCol="0">
            <a:spAutoFit/>
          </a:bodyPr>
          <a:lstStyle/>
          <a:p>
            <a:pPr algn="ctr"/>
            <a:r>
              <a:rPr lang="en-US" sz="900" b="0" baseline="0" dirty="0" smtClean="0">
                <a:latin typeface="+mn-lt"/>
              </a:rPr>
              <a:t>Find trademarks, branding and other guidelines at </a:t>
            </a:r>
            <a:r>
              <a:rPr lang="en-US" sz="900" b="0" baseline="0" dirty="0" smtClean="0">
                <a:latin typeface="+mn-lt"/>
                <a:hlinkClick r:id="rId2"/>
              </a:rPr>
              <a:t>http://cww/Divisions/Corpcom/Pages/Guidelines.aspx</a:t>
            </a:r>
            <a:r>
              <a:rPr lang="en-US" sz="900" b="0" baseline="0" dirty="0" smtClean="0">
                <a:latin typeface="+mn-lt"/>
              </a:rPr>
              <a:t>. Send legal questions to the legal department and any other questions to Corporate Marketing. </a:t>
            </a:r>
          </a:p>
        </p:txBody>
      </p:sp>
      <p:pic>
        <p:nvPicPr>
          <p:cNvPr id="25" name="Picture 24" descr="WebsenseLogo_White_2i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96200" y="129006"/>
            <a:ext cx="1295400" cy="232279"/>
          </a:xfrm>
          <a:prstGeom prst="rect">
            <a:avLst/>
          </a:prstGeom>
        </p:spPr>
      </p:pic>
      <p:pic>
        <p:nvPicPr>
          <p:cNvPr id="26" name="Picture 25" descr="websense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29400" y="1702474"/>
            <a:ext cx="1600302" cy="800151"/>
          </a:xfrm>
          <a:prstGeom prst="rect">
            <a:avLst/>
          </a:prstGeom>
        </p:spPr>
      </p:pic>
      <p:sp>
        <p:nvSpPr>
          <p:cNvPr id="27" name="TextBox 26"/>
          <p:cNvSpPr txBox="1"/>
          <p:nvPr userDrawn="1"/>
        </p:nvSpPr>
        <p:spPr>
          <a:xfrm>
            <a:off x="6629502" y="2217509"/>
            <a:ext cx="1600200" cy="323165"/>
          </a:xfrm>
          <a:prstGeom prst="rect">
            <a:avLst/>
          </a:prstGeom>
          <a:noFill/>
        </p:spPr>
        <p:txBody>
          <a:bodyPr wrap="square" rtlCol="0">
            <a:spAutoFit/>
          </a:bodyPr>
          <a:lstStyle/>
          <a:p>
            <a:r>
              <a:rPr lang="en-US" sz="1500" kern="1200" dirty="0" smtClean="0">
                <a:solidFill>
                  <a:schemeClr val="tx2">
                    <a:lumMod val="75000"/>
                  </a:schemeClr>
                </a:solidFill>
                <a:latin typeface="Gotham Black"/>
                <a:ea typeface="+mn-ea"/>
                <a:cs typeface="Gotham Black"/>
              </a:rPr>
              <a:t>ENGINEERING</a:t>
            </a:r>
          </a:p>
        </p:txBody>
      </p:sp>
      <p:sp>
        <p:nvSpPr>
          <p:cNvPr id="30" name="TextBox 29"/>
          <p:cNvSpPr txBox="1"/>
          <p:nvPr userDrawn="1"/>
        </p:nvSpPr>
        <p:spPr>
          <a:xfrm>
            <a:off x="914400" y="514350"/>
            <a:ext cx="7543800" cy="984885"/>
          </a:xfrm>
          <a:prstGeom prst="rect">
            <a:avLst/>
          </a:prstGeom>
          <a:noFill/>
        </p:spPr>
        <p:txBody>
          <a:bodyPr wrap="square" rtlCol="0">
            <a:spAutoFit/>
          </a:bodyPr>
          <a:lstStyle/>
          <a:p>
            <a:pPr algn="ctr"/>
            <a:r>
              <a:rPr lang="en-US" sz="1600" b="1" dirty="0">
                <a:solidFill>
                  <a:srgbClr val="FF0000"/>
                </a:solidFill>
              </a:rPr>
              <a:t>READ THIS FIRST.  IMPORTANT USAGE GUIDELINE</a:t>
            </a:r>
            <a:r>
              <a:rPr lang="en-US" sz="1600" b="1" dirty="0" smtClean="0">
                <a:solidFill>
                  <a:srgbClr val="FF0000"/>
                </a:solidFill>
              </a:rPr>
              <a:t>:</a:t>
            </a:r>
          </a:p>
          <a:p>
            <a:pPr algn="ctr"/>
            <a:r>
              <a:rPr lang="en-US" sz="1400" dirty="0" smtClean="0">
                <a:solidFill>
                  <a:srgbClr val="FF0000"/>
                </a:solidFill>
              </a:rPr>
              <a:t>If </a:t>
            </a:r>
            <a:r>
              <a:rPr lang="en-US" sz="1400" dirty="0">
                <a:solidFill>
                  <a:srgbClr val="FF0000"/>
                </a:solidFill>
              </a:rPr>
              <a:t>you are building a presentation using content from an existing presentation, it is imperative that you </a:t>
            </a:r>
            <a:r>
              <a:rPr lang="en-US" sz="1400" b="1" dirty="0">
                <a:solidFill>
                  <a:srgbClr val="FF0000"/>
                </a:solidFill>
              </a:rPr>
              <a:t>import only the content </a:t>
            </a:r>
            <a:r>
              <a:rPr lang="en-US" sz="1400" dirty="0">
                <a:solidFill>
                  <a:srgbClr val="FF0000"/>
                </a:solidFill>
              </a:rPr>
              <a:t>(copy and images) — </a:t>
            </a:r>
            <a:r>
              <a:rPr lang="en-US" sz="1400" i="1" dirty="0">
                <a:solidFill>
                  <a:srgbClr val="FF0000"/>
                </a:solidFill>
              </a:rPr>
              <a:t>not the individual slide or master template</a:t>
            </a:r>
            <a:r>
              <a:rPr lang="en-US" sz="1400" dirty="0">
                <a:solidFill>
                  <a:srgbClr val="FF0000"/>
                </a:solidFill>
              </a:rPr>
              <a:t> — in order to maintain branding, trademarking, legal and other guidelines. </a:t>
            </a:r>
            <a:r>
              <a:rPr lang="en-US" sz="1400" dirty="0"/>
              <a:t> </a:t>
            </a:r>
            <a:endParaRPr lang="en-US" sz="1400" kern="1200" dirty="0" smtClean="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1113527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Websense">
    <p:spTree>
      <p:nvGrpSpPr>
        <p:cNvPr id="1" name=""/>
        <p:cNvGrpSpPr/>
        <p:nvPr/>
      </p:nvGrpSpPr>
      <p:grpSpPr>
        <a:xfrm>
          <a:off x="0" y="0"/>
          <a:ext cx="0" cy="0"/>
          <a:chOff x="0" y="0"/>
          <a:chExt cx="0" cy="0"/>
        </a:xfrm>
      </p:grpSpPr>
      <p:sp>
        <p:nvSpPr>
          <p:cNvPr id="10" name="Rectangle 9"/>
          <p:cNvSpPr/>
          <p:nvPr userDrawn="1"/>
        </p:nvSpPr>
        <p:spPr>
          <a:xfrm flipV="1">
            <a:off x="0" y="0"/>
            <a:ext cx="9144000" cy="514350"/>
          </a:xfrm>
          <a:prstGeom prst="rect">
            <a:avLst/>
          </a:prstGeom>
          <a:gradFill flip="none" rotWithShape="1">
            <a:gsLst>
              <a:gs pos="0">
                <a:schemeClr val="tx1">
                  <a:lumMod val="95000"/>
                  <a:lumOff val="5000"/>
                </a:schemeClr>
              </a:gs>
              <a:gs pos="63000">
                <a:schemeClr val="tx1">
                  <a:lumMod val="95000"/>
                  <a:lumOff val="5000"/>
                </a:schemeClr>
              </a:gs>
              <a:gs pos="23000">
                <a:schemeClr val="tx1">
                  <a:lumMod val="79000"/>
                  <a:lumOff val="21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9526" y="513395"/>
            <a:ext cx="9153525" cy="45719"/>
          </a:xfrm>
          <a:prstGeom prst="rect">
            <a:avLst/>
          </a:prstGeom>
          <a:gradFill flip="none" rotWithShape="1">
            <a:gsLst>
              <a:gs pos="0">
                <a:schemeClr val="accent1"/>
              </a:gs>
              <a:gs pos="31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userDrawn="1">
            <p:ph type="title"/>
          </p:nvPr>
        </p:nvSpPr>
        <p:spPr>
          <a:xfrm>
            <a:off x="152400" y="-8870"/>
            <a:ext cx="7543800" cy="523220"/>
          </a:xfrm>
        </p:spPr>
        <p:txBody>
          <a:bodyPr>
            <a:normAutofit/>
          </a:bodyPr>
          <a:lstStyle>
            <a:lvl1pPr algn="l">
              <a:defRPr sz="2500" baseline="0">
                <a:solidFill>
                  <a:schemeClr val="bg1"/>
                </a:solidFill>
                <a:latin typeface="Arial" pitchFamily="34" charset="0"/>
              </a:defRPr>
            </a:lvl1pPr>
          </a:lstStyle>
          <a:p>
            <a:r>
              <a:rPr lang="en-US" dirty="0" smtClean="0"/>
              <a:t>Click to edit Master title style</a:t>
            </a:r>
            <a:endParaRPr lang="en-US" dirty="0"/>
          </a:p>
        </p:txBody>
      </p:sp>
      <p:pic>
        <p:nvPicPr>
          <p:cNvPr id="7" name="Picture 6" descr="WebsenseLogo_White_2in.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0000" y="129671"/>
            <a:ext cx="1295400" cy="232279"/>
          </a:xfrm>
          <a:prstGeom prst="rect">
            <a:avLst/>
          </a:prstGeom>
        </p:spPr>
      </p:pic>
    </p:spTree>
    <p:extLst>
      <p:ext uri="{BB962C8B-B14F-4D97-AF65-F5344CB8AC3E}">
        <p14:creationId xmlns:p14="http://schemas.microsoft.com/office/powerpoint/2010/main" val="1110410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TRITON">
    <p:spTree>
      <p:nvGrpSpPr>
        <p:cNvPr id="1" name=""/>
        <p:cNvGrpSpPr/>
        <p:nvPr/>
      </p:nvGrpSpPr>
      <p:grpSpPr>
        <a:xfrm>
          <a:off x="0" y="0"/>
          <a:ext cx="0" cy="0"/>
          <a:chOff x="0" y="0"/>
          <a:chExt cx="0" cy="0"/>
        </a:xfrm>
      </p:grpSpPr>
      <p:sp>
        <p:nvSpPr>
          <p:cNvPr id="10" name="Rectangle 9"/>
          <p:cNvSpPr/>
          <p:nvPr userDrawn="1"/>
        </p:nvSpPr>
        <p:spPr>
          <a:xfrm flipV="1">
            <a:off x="0" y="0"/>
            <a:ext cx="9144000" cy="514350"/>
          </a:xfrm>
          <a:prstGeom prst="rect">
            <a:avLst/>
          </a:prstGeom>
          <a:gradFill flip="none" rotWithShape="1">
            <a:gsLst>
              <a:gs pos="0">
                <a:schemeClr val="tx1">
                  <a:lumMod val="95000"/>
                  <a:lumOff val="5000"/>
                </a:schemeClr>
              </a:gs>
              <a:gs pos="63000">
                <a:schemeClr val="tx1">
                  <a:lumMod val="95000"/>
                  <a:lumOff val="5000"/>
                </a:schemeClr>
              </a:gs>
              <a:gs pos="23000">
                <a:schemeClr val="tx1">
                  <a:lumMod val="79000"/>
                  <a:lumOff val="21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9526" y="513395"/>
            <a:ext cx="9153525" cy="45719"/>
          </a:xfrm>
          <a:prstGeom prst="rect">
            <a:avLst/>
          </a:prstGeom>
          <a:gradFill flip="none" rotWithShape="1">
            <a:gsLst>
              <a:gs pos="0">
                <a:schemeClr val="accent1"/>
              </a:gs>
              <a:gs pos="31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userDrawn="1">
            <p:ph type="title"/>
          </p:nvPr>
        </p:nvSpPr>
        <p:spPr>
          <a:xfrm>
            <a:off x="152400" y="-8870"/>
            <a:ext cx="7543800" cy="523220"/>
          </a:xfrm>
        </p:spPr>
        <p:txBody>
          <a:bodyPr>
            <a:normAutofit/>
          </a:bodyPr>
          <a:lstStyle>
            <a:lvl1pPr algn="l">
              <a:defRPr sz="2500" baseline="0">
                <a:solidFill>
                  <a:schemeClr val="bg1"/>
                </a:solidFill>
                <a:latin typeface="Arial" pitchFamily="34" charset="0"/>
              </a:defRPr>
            </a:lvl1pPr>
          </a:lstStyle>
          <a:p>
            <a:r>
              <a:rPr lang="en-US" dirty="0" smtClean="0"/>
              <a:t>Click to edit Master title style</a:t>
            </a:r>
            <a:endParaRPr lang="en-US" dirty="0"/>
          </a:p>
        </p:txBody>
      </p:sp>
      <p:sp>
        <p:nvSpPr>
          <p:cNvPr id="7" name="Content Placeholder 2"/>
          <p:cNvSpPr>
            <a:spLocks noGrp="1"/>
          </p:cNvSpPr>
          <p:nvPr>
            <p:ph sz="half" idx="1"/>
          </p:nvPr>
        </p:nvSpPr>
        <p:spPr>
          <a:xfrm>
            <a:off x="152400" y="895350"/>
            <a:ext cx="8839200" cy="3851672"/>
          </a:xfrm>
        </p:spPr>
        <p:txBody>
          <a:bodyPr/>
          <a:lstStyle>
            <a:lvl1pPr>
              <a:defRPr sz="20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800">
                <a:solidFill>
                  <a:srgbClr val="003352"/>
                </a:solidFill>
                <a:latin typeface="Arial" pitchFamily="34" charset="0"/>
                <a:cs typeface="Arial" pitchFamily="34" charset="0"/>
              </a:defRPr>
            </a:lvl3pPr>
            <a:lvl4pPr>
              <a:defRPr sz="1800">
                <a:solidFill>
                  <a:srgbClr val="003352"/>
                </a:solidFill>
                <a:latin typeface="Arial" pitchFamily="34" charset="0"/>
                <a:cs typeface="Arial" pitchFamily="34" charset="0"/>
              </a:defRPr>
            </a:lvl4pPr>
            <a:lvl5pPr>
              <a:defRPr sz="1800">
                <a:solidFill>
                  <a:srgbClr val="00335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Triton FLAT One Color 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6053" y="57150"/>
            <a:ext cx="1235547" cy="425450"/>
          </a:xfrm>
          <a:prstGeom prst="rect">
            <a:avLst/>
          </a:prstGeom>
        </p:spPr>
      </p:pic>
    </p:spTree>
    <p:extLst>
      <p:ext uri="{BB962C8B-B14F-4D97-AF65-F5344CB8AC3E}">
        <p14:creationId xmlns:p14="http://schemas.microsoft.com/office/powerpoint/2010/main" val="316986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 TRITON">
    <p:spTree>
      <p:nvGrpSpPr>
        <p:cNvPr id="1" name=""/>
        <p:cNvGrpSpPr/>
        <p:nvPr/>
      </p:nvGrpSpPr>
      <p:grpSpPr>
        <a:xfrm>
          <a:off x="0" y="0"/>
          <a:ext cx="0" cy="0"/>
          <a:chOff x="0" y="0"/>
          <a:chExt cx="0" cy="0"/>
        </a:xfrm>
      </p:grpSpPr>
      <p:sp>
        <p:nvSpPr>
          <p:cNvPr id="11" name="Rectangle 10"/>
          <p:cNvSpPr/>
          <p:nvPr userDrawn="1"/>
        </p:nvSpPr>
        <p:spPr>
          <a:xfrm flipV="1">
            <a:off x="0" y="0"/>
            <a:ext cx="9144000" cy="514350"/>
          </a:xfrm>
          <a:prstGeom prst="rect">
            <a:avLst/>
          </a:prstGeom>
          <a:gradFill flip="none" rotWithShape="1">
            <a:gsLst>
              <a:gs pos="0">
                <a:schemeClr val="tx1">
                  <a:lumMod val="95000"/>
                  <a:lumOff val="5000"/>
                </a:schemeClr>
              </a:gs>
              <a:gs pos="63000">
                <a:schemeClr val="tx1">
                  <a:lumMod val="95000"/>
                  <a:lumOff val="5000"/>
                </a:schemeClr>
              </a:gs>
              <a:gs pos="23000">
                <a:schemeClr val="tx1">
                  <a:lumMod val="79000"/>
                  <a:lumOff val="21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9526" y="513395"/>
            <a:ext cx="9153525" cy="45719"/>
          </a:xfrm>
          <a:prstGeom prst="rect">
            <a:avLst/>
          </a:prstGeom>
          <a:gradFill flip="none" rotWithShape="1">
            <a:gsLst>
              <a:gs pos="0">
                <a:schemeClr val="accent1"/>
              </a:gs>
              <a:gs pos="31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userDrawn="1">
            <p:ph sz="half" idx="1"/>
          </p:nvPr>
        </p:nvSpPr>
        <p:spPr>
          <a:xfrm>
            <a:off x="152400" y="895351"/>
            <a:ext cx="4038600" cy="3851672"/>
          </a:xfrm>
        </p:spPr>
        <p:txBody>
          <a:bodyPr/>
          <a:lstStyle>
            <a:lvl1pPr>
              <a:defRPr sz="20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800">
                <a:solidFill>
                  <a:srgbClr val="003352"/>
                </a:solidFill>
                <a:latin typeface="Arial" pitchFamily="34" charset="0"/>
                <a:cs typeface="Arial" pitchFamily="34" charset="0"/>
              </a:defRPr>
            </a:lvl3pPr>
            <a:lvl4pPr>
              <a:defRPr sz="1800">
                <a:solidFill>
                  <a:srgbClr val="003352"/>
                </a:solidFill>
                <a:latin typeface="Arial" pitchFamily="34" charset="0"/>
                <a:cs typeface="Arial" pitchFamily="34" charset="0"/>
              </a:defRPr>
            </a:lvl4pPr>
            <a:lvl5pPr>
              <a:defRPr sz="1800">
                <a:solidFill>
                  <a:srgbClr val="00335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userDrawn="1">
            <p:ph type="title"/>
          </p:nvPr>
        </p:nvSpPr>
        <p:spPr>
          <a:xfrm>
            <a:off x="152400" y="-8870"/>
            <a:ext cx="7543800" cy="523220"/>
          </a:xfrm>
        </p:spPr>
        <p:txBody>
          <a:bodyPr>
            <a:normAutofit/>
          </a:bodyPr>
          <a:lstStyle>
            <a:lvl1pPr algn="l">
              <a:defRPr sz="2500" baseline="0">
                <a:solidFill>
                  <a:schemeClr val="bg1"/>
                </a:solidFill>
                <a:latin typeface="Arial" pitchFamily="34" charset="0"/>
              </a:defRPr>
            </a:lvl1pPr>
          </a:lstStyle>
          <a:p>
            <a:r>
              <a:rPr lang="en-US" dirty="0" smtClean="0"/>
              <a:t>Click to edit Master title style</a:t>
            </a:r>
            <a:endParaRPr lang="en-US" dirty="0"/>
          </a:p>
        </p:txBody>
      </p:sp>
      <p:sp>
        <p:nvSpPr>
          <p:cNvPr id="13" name="Content Placeholder 3"/>
          <p:cNvSpPr>
            <a:spLocks noGrp="1"/>
          </p:cNvSpPr>
          <p:nvPr userDrawn="1">
            <p:ph sz="half" idx="14"/>
          </p:nvPr>
        </p:nvSpPr>
        <p:spPr>
          <a:xfrm>
            <a:off x="4876800" y="895350"/>
            <a:ext cx="4038600" cy="3850669"/>
          </a:xfrm>
        </p:spPr>
        <p:txBody>
          <a:bodyPr>
            <a:normAutofit/>
          </a:bodyPr>
          <a:lstStyle>
            <a:lvl1pPr>
              <a:defRPr sz="20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800">
                <a:solidFill>
                  <a:srgbClr val="003352"/>
                </a:solidFill>
                <a:latin typeface="Arial" pitchFamily="34" charset="0"/>
                <a:cs typeface="Arial" pitchFamily="34" charset="0"/>
              </a:defRPr>
            </a:lvl3pPr>
            <a:lvl4pPr>
              <a:defRPr sz="1800">
                <a:solidFill>
                  <a:srgbClr val="003352"/>
                </a:solidFill>
                <a:latin typeface="Arial" pitchFamily="34" charset="0"/>
                <a:cs typeface="Arial" pitchFamily="34" charset="0"/>
              </a:defRPr>
            </a:lvl4pPr>
            <a:lvl5pPr>
              <a:defRPr sz="1800">
                <a:solidFill>
                  <a:srgbClr val="00335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Triton FLAT One Color 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6053" y="57150"/>
            <a:ext cx="1235547" cy="42545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TRITON">
    <p:spTree>
      <p:nvGrpSpPr>
        <p:cNvPr id="1" name=""/>
        <p:cNvGrpSpPr/>
        <p:nvPr/>
      </p:nvGrpSpPr>
      <p:grpSpPr>
        <a:xfrm>
          <a:off x="0" y="0"/>
          <a:ext cx="0" cy="0"/>
          <a:chOff x="0" y="0"/>
          <a:chExt cx="0" cy="0"/>
        </a:xfrm>
      </p:grpSpPr>
      <p:sp>
        <p:nvSpPr>
          <p:cNvPr id="10" name="Rectangle 9"/>
          <p:cNvSpPr/>
          <p:nvPr userDrawn="1"/>
        </p:nvSpPr>
        <p:spPr>
          <a:xfrm flipV="1">
            <a:off x="0" y="0"/>
            <a:ext cx="9144000" cy="514350"/>
          </a:xfrm>
          <a:prstGeom prst="rect">
            <a:avLst/>
          </a:prstGeom>
          <a:gradFill flip="none" rotWithShape="1">
            <a:gsLst>
              <a:gs pos="0">
                <a:schemeClr val="tx1">
                  <a:lumMod val="95000"/>
                  <a:lumOff val="5000"/>
                </a:schemeClr>
              </a:gs>
              <a:gs pos="63000">
                <a:schemeClr val="tx1">
                  <a:lumMod val="95000"/>
                  <a:lumOff val="5000"/>
                </a:schemeClr>
              </a:gs>
              <a:gs pos="23000">
                <a:schemeClr val="tx1">
                  <a:lumMod val="79000"/>
                  <a:lumOff val="21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9526" y="513395"/>
            <a:ext cx="9153525" cy="45719"/>
          </a:xfrm>
          <a:prstGeom prst="rect">
            <a:avLst/>
          </a:prstGeom>
          <a:gradFill flip="none" rotWithShape="1">
            <a:gsLst>
              <a:gs pos="0">
                <a:schemeClr val="accent1"/>
              </a:gs>
              <a:gs pos="31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userDrawn="1">
            <p:ph type="title"/>
          </p:nvPr>
        </p:nvSpPr>
        <p:spPr>
          <a:xfrm>
            <a:off x="152400" y="-8870"/>
            <a:ext cx="7543800" cy="523220"/>
          </a:xfrm>
        </p:spPr>
        <p:txBody>
          <a:bodyPr>
            <a:normAutofit/>
          </a:bodyPr>
          <a:lstStyle>
            <a:lvl1pPr algn="l">
              <a:defRPr sz="2500" baseline="0">
                <a:solidFill>
                  <a:schemeClr val="bg1"/>
                </a:solidFill>
                <a:latin typeface="Arial" pitchFamily="34" charset="0"/>
              </a:defRPr>
            </a:lvl1pPr>
          </a:lstStyle>
          <a:p>
            <a:r>
              <a:rPr lang="en-US" dirty="0" smtClean="0"/>
              <a:t>Click to edit Master title style</a:t>
            </a:r>
            <a:endParaRPr lang="en-US" dirty="0"/>
          </a:p>
        </p:txBody>
      </p:sp>
      <p:pic>
        <p:nvPicPr>
          <p:cNvPr id="7" name="Picture 6" descr="Triton FLAT One Color 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6053" y="57150"/>
            <a:ext cx="1235547" cy="425450"/>
          </a:xfrm>
          <a:prstGeom prst="rect">
            <a:avLst/>
          </a:prstGeom>
        </p:spPr>
      </p:pic>
    </p:spTree>
    <p:extLst>
      <p:ext uri="{BB962C8B-B14F-4D97-AF65-F5344CB8AC3E}">
        <p14:creationId xmlns:p14="http://schemas.microsoft.com/office/powerpoint/2010/main" val="1751023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with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925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ection Header (Engineering)">
    <p:spTree>
      <p:nvGrpSpPr>
        <p:cNvPr id="1" name=""/>
        <p:cNvGrpSpPr/>
        <p:nvPr/>
      </p:nvGrpSpPr>
      <p:grpSpPr>
        <a:xfrm>
          <a:off x="0" y="0"/>
          <a:ext cx="0" cy="0"/>
          <a:chOff x="0" y="0"/>
          <a:chExt cx="0" cy="0"/>
        </a:xfrm>
      </p:grpSpPr>
      <p:pic>
        <p:nvPicPr>
          <p:cNvPr id="4" name="Picture 3" descr="background_powerpoi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0550"/>
            <a:ext cx="9144000" cy="4572000"/>
          </a:xfrm>
          <a:prstGeom prst="rect">
            <a:avLst/>
          </a:prstGeom>
        </p:spPr>
      </p:pic>
      <p:pic>
        <p:nvPicPr>
          <p:cNvPr id="13" name="Picture 12" descr="websense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350"/>
            <a:ext cx="1473202" cy="736601"/>
          </a:xfrm>
          <a:prstGeom prst="rect">
            <a:avLst/>
          </a:prstGeom>
        </p:spPr>
      </p:pic>
      <p:sp>
        <p:nvSpPr>
          <p:cNvPr id="2" name="Title 1"/>
          <p:cNvSpPr>
            <a:spLocks noGrp="1"/>
          </p:cNvSpPr>
          <p:nvPr>
            <p:ph type="ctrTitle"/>
          </p:nvPr>
        </p:nvSpPr>
        <p:spPr>
          <a:xfrm>
            <a:off x="228600" y="742950"/>
            <a:ext cx="8534400" cy="707886"/>
          </a:xfrm>
        </p:spPr>
        <p:txBody>
          <a:bodyPr>
            <a:normAutofit/>
          </a:bodyPr>
          <a:lstStyle>
            <a:lvl1pPr algn="r">
              <a:defRPr sz="4000" baseline="0">
                <a:solidFill>
                  <a:srgbClr val="003352"/>
                </a:solidFill>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1885950"/>
            <a:ext cx="8534400" cy="584775"/>
          </a:xfrm>
        </p:spPr>
        <p:txBody>
          <a:bodyPr>
            <a:normAutofit/>
          </a:bodyPr>
          <a:lstStyle>
            <a:lvl1pPr marL="0" indent="0" algn="r">
              <a:buNone/>
              <a:defRPr sz="2800" baseline="0">
                <a:solidFill>
                  <a:schemeClr val="bg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Rectangle 9"/>
          <p:cNvSpPr/>
          <p:nvPr userDrawn="1"/>
        </p:nvSpPr>
        <p:spPr>
          <a:xfrm>
            <a:off x="4800600" y="2724150"/>
            <a:ext cx="3962400" cy="1169551"/>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effectLst/>
                <a:latin typeface="+mn-lt"/>
                <a:ea typeface="+mn-ea"/>
                <a:cs typeface="+mn-cs"/>
              </a:rPr>
              <a:t>The information disclosed in this document, including all designs and related materials, is the valuable property of Websense, Inc. and its licensors.</a:t>
            </a:r>
            <a:r>
              <a:rPr lang="en-US" sz="1000" b="1" i="1" kern="1200" baseline="0" dirty="0" smtClean="0">
                <a:solidFill>
                  <a:schemeClr val="bg1"/>
                </a:solidFill>
                <a:effectLst/>
                <a:latin typeface="+mn-lt"/>
                <a:ea typeface="+mn-ea"/>
                <a:cs typeface="+mn-cs"/>
              </a:rPr>
              <a:t> </a:t>
            </a:r>
            <a:r>
              <a:rPr lang="en-US" sz="1000" b="1" i="1" kern="1200" dirty="0" smtClean="0">
                <a:solidFill>
                  <a:schemeClr val="bg1"/>
                </a:solidFill>
                <a:effectLst/>
                <a:latin typeface="+mn-lt"/>
                <a:ea typeface="+mn-ea"/>
                <a:cs typeface="+mn-cs"/>
              </a:rPr>
              <a:t>Websense, Inc. and its licensors, as appropriate, reserve all patent, copyright and other proprietary rights to this document, including all design, manufacturing, reproduction, use, and sales rights, except to the extent said rights are expressly granted to others.</a:t>
            </a:r>
            <a:endParaRPr lang="en-US" sz="1000" b="1" kern="1200" dirty="0" smtClean="0">
              <a:solidFill>
                <a:schemeClr val="bg1"/>
              </a:solidFill>
              <a:effectLst/>
              <a:latin typeface="+mn-lt"/>
              <a:ea typeface="+mn-ea"/>
              <a:cs typeface="+mn-cs"/>
            </a:endParaRPr>
          </a:p>
        </p:txBody>
      </p:sp>
      <p:sp>
        <p:nvSpPr>
          <p:cNvPr id="11" name="TextBox 10"/>
          <p:cNvSpPr txBox="1"/>
          <p:nvPr userDrawn="1"/>
        </p:nvSpPr>
        <p:spPr>
          <a:xfrm>
            <a:off x="304800" y="438150"/>
            <a:ext cx="1371600" cy="276999"/>
          </a:xfrm>
          <a:prstGeom prst="rect">
            <a:avLst/>
          </a:prstGeom>
          <a:noFill/>
        </p:spPr>
        <p:txBody>
          <a:bodyPr wrap="square" rtlCol="0">
            <a:spAutoFit/>
          </a:bodyPr>
          <a:lstStyle/>
          <a:p>
            <a:r>
              <a:rPr lang="en-US" sz="1200" b="0" i="0" kern="1200" dirty="0" smtClean="0">
                <a:solidFill>
                  <a:schemeClr val="accent1">
                    <a:lumMod val="50000"/>
                  </a:schemeClr>
                </a:solidFill>
                <a:latin typeface="Gotham Bold"/>
                <a:ea typeface="+mn-ea"/>
                <a:cs typeface="Gotham Bold"/>
              </a:rPr>
              <a:t>ENGINEERING</a:t>
            </a:r>
          </a:p>
        </p:txBody>
      </p:sp>
      <p:sp>
        <p:nvSpPr>
          <p:cNvPr id="12" name="TextBox 11"/>
          <p:cNvSpPr txBox="1"/>
          <p:nvPr userDrawn="1"/>
        </p:nvSpPr>
        <p:spPr>
          <a:xfrm>
            <a:off x="2752821" y="4552950"/>
            <a:ext cx="4181379" cy="261610"/>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dirty="0" smtClean="0">
                <a:solidFill>
                  <a:schemeClr val="bg1"/>
                </a:solidFill>
                <a:latin typeface="+mn-lt"/>
                <a:cs typeface="Gotham Medium"/>
              </a:rPr>
              <a:t>TRITON STOPS MORE THREATS. WE</a:t>
            </a:r>
            <a:r>
              <a:rPr lang="en-US" sz="1050" b="1" i="0" baseline="0" dirty="0" smtClean="0">
                <a:solidFill>
                  <a:schemeClr val="bg1"/>
                </a:solidFill>
                <a:latin typeface="+mn-lt"/>
                <a:cs typeface="Gotham Medium"/>
              </a:rPr>
              <a:t> CAN PROVE IT.</a:t>
            </a:r>
            <a:endParaRPr lang="en-US" sz="1050" b="1" i="0" kern="1200" dirty="0" smtClean="0">
              <a:solidFill>
                <a:schemeClr val="bg1"/>
              </a:solidFill>
              <a:latin typeface="+mn-lt"/>
              <a:ea typeface="+mn-ea"/>
              <a:cs typeface="Gotham Medium"/>
            </a:endParaRPr>
          </a:p>
        </p:txBody>
      </p:sp>
      <p:pic>
        <p:nvPicPr>
          <p:cNvPr id="14" name="Picture 13" descr="Triton FLAT One Color 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4200" y="4265279"/>
            <a:ext cx="1905000" cy="655971"/>
          </a:xfrm>
          <a:prstGeom prst="rect">
            <a:avLst/>
          </a:prstGeom>
        </p:spPr>
      </p:pic>
    </p:spTree>
    <p:extLst>
      <p:ext uri="{BB962C8B-B14F-4D97-AF65-F5344CB8AC3E}">
        <p14:creationId xmlns:p14="http://schemas.microsoft.com/office/powerpoint/2010/main" val="37562851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1 - Engineering">
    <p:bg>
      <p:bgPr>
        <a:solidFill>
          <a:schemeClr val="tx1"/>
        </a:solidFill>
        <a:effectLst/>
      </p:bgPr>
    </p:bg>
    <p:spTree>
      <p:nvGrpSpPr>
        <p:cNvPr id="1" name=""/>
        <p:cNvGrpSpPr/>
        <p:nvPr/>
      </p:nvGrpSpPr>
      <p:grpSpPr>
        <a:xfrm>
          <a:off x="0" y="0"/>
          <a:ext cx="0" cy="0"/>
          <a:chOff x="0" y="0"/>
          <a:chExt cx="0" cy="0"/>
        </a:xfrm>
      </p:grpSpPr>
      <p:pic>
        <p:nvPicPr>
          <p:cNvPr id="4" name="Picture 3" descr="train_powerpoint cop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6057" cy="5143500"/>
          </a:xfrm>
          <a:prstGeom prst="rect">
            <a:avLst/>
          </a:prstGeom>
        </p:spPr>
      </p:pic>
      <p:sp>
        <p:nvSpPr>
          <p:cNvPr id="32" name="Subtitle 2"/>
          <p:cNvSpPr>
            <a:spLocks noGrp="1"/>
          </p:cNvSpPr>
          <p:nvPr>
            <p:ph type="subTitle" idx="15" hasCustomPrompt="1"/>
          </p:nvPr>
        </p:nvSpPr>
        <p:spPr>
          <a:xfrm>
            <a:off x="-10425" y="2538138"/>
            <a:ext cx="5867400" cy="400504"/>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12700" y="1962150"/>
            <a:ext cx="5869675" cy="557213"/>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sp>
        <p:nvSpPr>
          <p:cNvPr id="2" name="Rectangle 1"/>
          <p:cNvSpPr/>
          <p:nvPr userDrawn="1"/>
        </p:nvSpPr>
        <p:spPr>
          <a:xfrm>
            <a:off x="152400" y="3105150"/>
            <a:ext cx="5029200" cy="1061829"/>
          </a:xfrm>
          <a:prstGeom prst="rect">
            <a:avLst/>
          </a:prstGeom>
          <a:solidFill>
            <a:schemeClr val="tx1"/>
          </a:solid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i="1" kern="1200" dirty="0" smtClean="0">
                <a:solidFill>
                  <a:schemeClr val="bg1"/>
                </a:solidFill>
                <a:effectLst/>
                <a:latin typeface="+mn-lt"/>
                <a:ea typeface="+mn-ea"/>
                <a:cs typeface="+mn-cs"/>
              </a:rPr>
              <a:t>The information disclosed in this document, including all designs and related materials, is the valuable property of Websense, Inc. and its licensors.  Websense, Inc. and its licensors, as appropriate, reserve all patent, copyright and other proprietary rights to this document, including all design, manufacturing, reproduction, use, and sales rights, except to the extent said rights are expressly granted to others.</a:t>
            </a:r>
            <a:endParaRPr lang="en-US" sz="1050" b="1" kern="1200" dirty="0" smtClean="0">
              <a:solidFill>
                <a:schemeClr val="bg1"/>
              </a:solidFill>
              <a:effectLst/>
              <a:latin typeface="+mn-lt"/>
              <a:ea typeface="+mn-ea"/>
              <a:cs typeface="+mn-cs"/>
            </a:endParaRPr>
          </a:p>
        </p:txBody>
      </p:sp>
      <p:sp>
        <p:nvSpPr>
          <p:cNvPr id="3" name="TextBox 2"/>
          <p:cNvSpPr txBox="1"/>
          <p:nvPr userDrawn="1"/>
        </p:nvSpPr>
        <p:spPr>
          <a:xfrm>
            <a:off x="510540" y="496431"/>
            <a:ext cx="1371600" cy="276999"/>
          </a:xfrm>
          <a:prstGeom prst="rect">
            <a:avLst/>
          </a:prstGeom>
          <a:noFill/>
        </p:spPr>
        <p:txBody>
          <a:bodyPr wrap="square" rtlCol="0">
            <a:spAutoFit/>
          </a:bodyPr>
          <a:lstStyle/>
          <a:p>
            <a:r>
              <a:rPr lang="en-US" sz="1200" b="0" i="0" kern="1200" dirty="0" smtClean="0">
                <a:solidFill>
                  <a:srgbClr val="FFFFFF"/>
                </a:solidFill>
                <a:latin typeface="Gotham Bold"/>
                <a:ea typeface="+mn-ea"/>
                <a:cs typeface="Gotham Bold"/>
              </a:rPr>
              <a:t>ENGINEERING</a:t>
            </a:r>
          </a:p>
        </p:txBody>
      </p:sp>
      <p:pic>
        <p:nvPicPr>
          <p:cNvPr id="10" name="Picture 9" descr="WebsenseLogo_White_2i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4501" y="266131"/>
            <a:ext cx="1384299" cy="248219"/>
          </a:xfrm>
          <a:prstGeom prst="rect">
            <a:avLst/>
          </a:prstGeom>
        </p:spPr>
      </p:pic>
      <p:sp>
        <p:nvSpPr>
          <p:cNvPr id="12" name="TextBox 11"/>
          <p:cNvSpPr txBox="1"/>
          <p:nvPr userDrawn="1"/>
        </p:nvSpPr>
        <p:spPr>
          <a:xfrm>
            <a:off x="381000" y="4549973"/>
            <a:ext cx="5105400" cy="2923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chemeClr val="bg1"/>
                </a:solidFill>
                <a:latin typeface="+mn-lt"/>
                <a:ea typeface="+mn-ea"/>
                <a:cs typeface="Gotham Bold"/>
              </a:rPr>
              <a:t>TRITON</a:t>
            </a:r>
            <a:r>
              <a:rPr lang="en-US" sz="1300" b="1" i="0" kern="1200" baseline="0" dirty="0" smtClean="0">
                <a:solidFill>
                  <a:schemeClr val="bg1"/>
                </a:solidFill>
                <a:latin typeface="+mn-lt"/>
                <a:ea typeface="+mn-ea"/>
                <a:cs typeface="Gotham Bold"/>
              </a:rPr>
              <a:t> STOPS MORE THREATS. WE CAN PROVE IT.</a:t>
            </a:r>
            <a:endParaRPr lang="en-US" sz="1300" b="1" i="0" kern="1200" dirty="0" smtClean="0">
              <a:solidFill>
                <a:schemeClr val="bg1"/>
              </a:solidFill>
              <a:latin typeface="+mn-lt"/>
              <a:ea typeface="+mn-ea"/>
              <a:cs typeface="Gotham Bold"/>
            </a:endParaRPr>
          </a:p>
        </p:txBody>
      </p:sp>
      <p:pic>
        <p:nvPicPr>
          <p:cNvPr id="13" name="Picture 12" descr="Triton FLAT One Color 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4200" y="4265279"/>
            <a:ext cx="1905000" cy="655971"/>
          </a:xfrm>
          <a:prstGeom prst="rect">
            <a:avLst/>
          </a:prstGeom>
        </p:spPr>
      </p:pic>
    </p:spTree>
    <p:extLst>
      <p:ext uri="{BB962C8B-B14F-4D97-AF65-F5344CB8AC3E}">
        <p14:creationId xmlns:p14="http://schemas.microsoft.com/office/powerpoint/2010/main" val="24099323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2 - Engineering">
    <p:bg>
      <p:bgPr>
        <a:solidFill>
          <a:schemeClr val="tx1"/>
        </a:solidFill>
        <a:effectLst/>
      </p:bgPr>
    </p:bg>
    <p:spTree>
      <p:nvGrpSpPr>
        <p:cNvPr id="1" name=""/>
        <p:cNvGrpSpPr/>
        <p:nvPr/>
      </p:nvGrpSpPr>
      <p:grpSpPr>
        <a:xfrm>
          <a:off x="0" y="0"/>
          <a:ext cx="0" cy="0"/>
          <a:chOff x="0" y="0"/>
          <a:chExt cx="0" cy="0"/>
        </a:xfrm>
      </p:grpSpPr>
      <p:pic>
        <p:nvPicPr>
          <p:cNvPr id="2" name="Picture 1" descr="office_powerpoin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9" name="Subtitle 2"/>
          <p:cNvSpPr>
            <a:spLocks noGrp="1"/>
          </p:cNvSpPr>
          <p:nvPr>
            <p:ph type="subTitle" idx="15" hasCustomPrompt="1"/>
          </p:nvPr>
        </p:nvSpPr>
        <p:spPr>
          <a:xfrm>
            <a:off x="-10425" y="1547538"/>
            <a:ext cx="5867400" cy="400504"/>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10" name="Text Placeholder 6"/>
          <p:cNvSpPr>
            <a:spLocks noGrp="1"/>
          </p:cNvSpPr>
          <p:nvPr>
            <p:ph type="body" sz="quarter" idx="16"/>
          </p:nvPr>
        </p:nvSpPr>
        <p:spPr>
          <a:xfrm>
            <a:off x="-12700" y="971550"/>
            <a:ext cx="5869675" cy="557213"/>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sp>
        <p:nvSpPr>
          <p:cNvPr id="11" name="Rectangle 10"/>
          <p:cNvSpPr/>
          <p:nvPr userDrawn="1"/>
        </p:nvSpPr>
        <p:spPr>
          <a:xfrm>
            <a:off x="152400" y="2876550"/>
            <a:ext cx="3962400" cy="1169551"/>
          </a:xfrm>
          <a:prstGeom prst="rect">
            <a:avLst/>
          </a:prstGeom>
          <a:solidFill>
            <a:schemeClr val="tx1"/>
          </a:solid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effectLst/>
                <a:latin typeface="+mn-lt"/>
                <a:ea typeface="+mn-ea"/>
                <a:cs typeface="+mn-cs"/>
              </a:rPr>
              <a:t>The information disclosed in this document, including all designs and related materials, is the valuable property of Websense, Inc. and its licensors.</a:t>
            </a:r>
            <a:r>
              <a:rPr lang="en-US" sz="1000" b="1" i="1" kern="1200" baseline="0" dirty="0" smtClean="0">
                <a:solidFill>
                  <a:schemeClr val="bg1"/>
                </a:solidFill>
                <a:effectLst/>
                <a:latin typeface="+mn-lt"/>
                <a:ea typeface="+mn-ea"/>
                <a:cs typeface="+mn-cs"/>
              </a:rPr>
              <a:t> </a:t>
            </a:r>
            <a:r>
              <a:rPr lang="en-US" sz="1000" b="1" i="1" kern="1200" dirty="0" smtClean="0">
                <a:solidFill>
                  <a:schemeClr val="bg1"/>
                </a:solidFill>
                <a:effectLst/>
                <a:latin typeface="+mn-lt"/>
                <a:ea typeface="+mn-ea"/>
                <a:cs typeface="+mn-cs"/>
              </a:rPr>
              <a:t>Websense, Inc. and its licensors, as appropriate, reserve all patent, copyright and other proprietary rights to this document, including all design, manufacturing, reproduction, use, and sales rights, except to the extent said rights are expressly granted to others.</a:t>
            </a:r>
            <a:endParaRPr lang="en-US" sz="1000" b="1" kern="1200" dirty="0" smtClean="0">
              <a:solidFill>
                <a:schemeClr val="bg1"/>
              </a:solidFill>
              <a:effectLst/>
              <a:latin typeface="+mn-lt"/>
              <a:ea typeface="+mn-ea"/>
              <a:cs typeface="+mn-cs"/>
            </a:endParaRPr>
          </a:p>
        </p:txBody>
      </p:sp>
      <p:sp>
        <p:nvSpPr>
          <p:cNvPr id="12" name="TextBox 11"/>
          <p:cNvSpPr txBox="1"/>
          <p:nvPr userDrawn="1"/>
        </p:nvSpPr>
        <p:spPr>
          <a:xfrm>
            <a:off x="502920" y="488811"/>
            <a:ext cx="1371600" cy="276999"/>
          </a:xfrm>
          <a:prstGeom prst="rect">
            <a:avLst/>
          </a:prstGeom>
          <a:noFill/>
        </p:spPr>
        <p:txBody>
          <a:bodyPr wrap="square" rtlCol="0">
            <a:spAutoFit/>
          </a:bodyPr>
          <a:lstStyle/>
          <a:p>
            <a:r>
              <a:rPr lang="en-US" sz="1200" b="0" i="0" kern="1200" dirty="0" smtClean="0">
                <a:solidFill>
                  <a:srgbClr val="FFFFFF"/>
                </a:solidFill>
                <a:latin typeface="Gotham Bold"/>
                <a:ea typeface="+mn-ea"/>
                <a:cs typeface="Gotham Bold"/>
              </a:rPr>
              <a:t>ENGINEERING</a:t>
            </a:r>
          </a:p>
        </p:txBody>
      </p:sp>
      <p:pic>
        <p:nvPicPr>
          <p:cNvPr id="13" name="Picture 12" descr="WebsenseLogo_White_2i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4501" y="266131"/>
            <a:ext cx="1384299" cy="248219"/>
          </a:xfrm>
          <a:prstGeom prst="rect">
            <a:avLst/>
          </a:prstGeom>
        </p:spPr>
      </p:pic>
      <p:sp>
        <p:nvSpPr>
          <p:cNvPr id="14" name="TextBox 13"/>
          <p:cNvSpPr txBox="1"/>
          <p:nvPr userDrawn="1"/>
        </p:nvSpPr>
        <p:spPr>
          <a:xfrm>
            <a:off x="381000" y="4549973"/>
            <a:ext cx="5105400" cy="292388"/>
          </a:xfrm>
          <a:prstGeom prst="rect">
            <a:avLst/>
          </a:prstGeom>
          <a:noFill/>
          <a:effectLst/>
        </p:spPr>
        <p:txBody>
          <a:bodyPr wrap="square" rtlCol="0">
            <a:spAutoFit/>
          </a:bodyPr>
          <a:lstStyle/>
          <a:p>
            <a:r>
              <a:rPr lang="en-US" sz="1300" b="1" i="0" kern="1200" dirty="0" smtClean="0">
                <a:solidFill>
                  <a:schemeClr val="tx1"/>
                </a:solidFill>
                <a:latin typeface="+mn-lt"/>
                <a:ea typeface="+mn-ea"/>
                <a:cs typeface="Gotham Bold"/>
              </a:rPr>
              <a:t>TRITON</a:t>
            </a:r>
            <a:r>
              <a:rPr lang="en-US" sz="1300" b="1" i="0" kern="1200" baseline="0" dirty="0" smtClean="0">
                <a:solidFill>
                  <a:schemeClr val="tx1"/>
                </a:solidFill>
                <a:latin typeface="+mn-lt"/>
                <a:ea typeface="+mn-ea"/>
                <a:cs typeface="Gotham Bold"/>
              </a:rPr>
              <a:t> STOPS MORE THREATS. WE CAN PROVE IT.</a:t>
            </a:r>
            <a:endParaRPr lang="en-US" sz="1300" b="1" i="0" kern="1200" dirty="0" smtClean="0">
              <a:solidFill>
                <a:schemeClr val="tx1"/>
              </a:solidFill>
              <a:latin typeface="+mn-lt"/>
              <a:ea typeface="+mn-ea"/>
              <a:cs typeface="Gotham Bold"/>
            </a:endParaRPr>
          </a:p>
        </p:txBody>
      </p:sp>
      <p:pic>
        <p:nvPicPr>
          <p:cNvPr id="16" name="Picture 15" descr="Triton FLAT One Color BLAC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16614" y="4259223"/>
            <a:ext cx="1922585" cy="662026"/>
          </a:xfrm>
          <a:prstGeom prst="rect">
            <a:avLst/>
          </a:prstGeom>
        </p:spPr>
      </p:pic>
    </p:spTree>
    <p:extLst>
      <p:ext uri="{BB962C8B-B14F-4D97-AF65-F5344CB8AC3E}">
        <p14:creationId xmlns:p14="http://schemas.microsoft.com/office/powerpoint/2010/main" val="7001225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3 - Engineering">
    <p:bg>
      <p:bgPr>
        <a:solidFill>
          <a:schemeClr val="tx1"/>
        </a:solidFill>
        <a:effectLst/>
      </p:bgPr>
    </p:bg>
    <p:spTree>
      <p:nvGrpSpPr>
        <p:cNvPr id="1" name=""/>
        <p:cNvGrpSpPr/>
        <p:nvPr/>
      </p:nvGrpSpPr>
      <p:grpSpPr>
        <a:xfrm>
          <a:off x="0" y="0"/>
          <a:ext cx="0" cy="0"/>
          <a:chOff x="0" y="0"/>
          <a:chExt cx="0" cy="0"/>
        </a:xfrm>
      </p:grpSpPr>
      <p:pic>
        <p:nvPicPr>
          <p:cNvPr id="3" name="Picture 2" descr="airport_powerpoin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32" name="Subtitle 2"/>
          <p:cNvSpPr>
            <a:spLocks noGrp="1"/>
          </p:cNvSpPr>
          <p:nvPr>
            <p:ph type="subTitle" idx="15" hasCustomPrompt="1"/>
          </p:nvPr>
        </p:nvSpPr>
        <p:spPr>
          <a:xfrm>
            <a:off x="3583675" y="1699938"/>
            <a:ext cx="5560444" cy="400504"/>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3581401" y="1123950"/>
            <a:ext cx="5562600" cy="557213"/>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pic>
        <p:nvPicPr>
          <p:cNvPr id="4" name="Picture 3" descr="WebsenseLogo_Black_2in.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1" y="285750"/>
            <a:ext cx="1325882" cy="228600"/>
          </a:xfrm>
          <a:prstGeom prst="rect">
            <a:avLst/>
          </a:prstGeom>
        </p:spPr>
      </p:pic>
      <p:sp>
        <p:nvSpPr>
          <p:cNvPr id="8" name="Rectangle 7"/>
          <p:cNvSpPr/>
          <p:nvPr userDrawn="1"/>
        </p:nvSpPr>
        <p:spPr>
          <a:xfrm>
            <a:off x="5029200" y="2419350"/>
            <a:ext cx="3962400" cy="1169551"/>
          </a:xfrm>
          <a:prstGeom prst="rect">
            <a:avLst/>
          </a:prstGeom>
          <a:solidFill>
            <a:schemeClr val="tx1"/>
          </a:solid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effectLst/>
                <a:latin typeface="+mn-lt"/>
                <a:ea typeface="+mn-ea"/>
                <a:cs typeface="+mn-cs"/>
              </a:rPr>
              <a:t>The information disclosed in this document, including all designs and related materials, is the valuable property of Websense, Inc. and its licensors.</a:t>
            </a:r>
            <a:r>
              <a:rPr lang="en-US" sz="1000" b="1" i="1" kern="1200" baseline="0" dirty="0" smtClean="0">
                <a:solidFill>
                  <a:schemeClr val="bg1"/>
                </a:solidFill>
                <a:effectLst/>
                <a:latin typeface="+mn-lt"/>
                <a:ea typeface="+mn-ea"/>
                <a:cs typeface="+mn-cs"/>
              </a:rPr>
              <a:t> </a:t>
            </a:r>
            <a:r>
              <a:rPr lang="en-US" sz="1000" b="1" i="1" kern="1200" dirty="0" smtClean="0">
                <a:solidFill>
                  <a:schemeClr val="bg1"/>
                </a:solidFill>
                <a:effectLst/>
                <a:latin typeface="+mn-lt"/>
                <a:ea typeface="+mn-ea"/>
                <a:cs typeface="+mn-cs"/>
              </a:rPr>
              <a:t>Websense, Inc. and its licensors, as appropriate, reserve all patent, copyright and other proprietary rights to this document, including all design, manufacturing, reproduction, use, and sales rights, except to the extent said rights are expressly granted to others.</a:t>
            </a:r>
            <a:endParaRPr lang="en-US" sz="1000" b="1" kern="1200" dirty="0" smtClean="0">
              <a:solidFill>
                <a:schemeClr val="bg1"/>
              </a:solidFill>
              <a:effectLst/>
              <a:latin typeface="+mn-lt"/>
              <a:ea typeface="+mn-ea"/>
              <a:cs typeface="+mn-cs"/>
            </a:endParaRPr>
          </a:p>
        </p:txBody>
      </p:sp>
      <p:sp>
        <p:nvSpPr>
          <p:cNvPr id="9" name="TextBox 8"/>
          <p:cNvSpPr txBox="1"/>
          <p:nvPr userDrawn="1"/>
        </p:nvSpPr>
        <p:spPr>
          <a:xfrm>
            <a:off x="495300" y="488811"/>
            <a:ext cx="1371600" cy="276999"/>
          </a:xfrm>
          <a:prstGeom prst="rect">
            <a:avLst/>
          </a:prstGeom>
          <a:noFill/>
        </p:spPr>
        <p:txBody>
          <a:bodyPr wrap="square" rtlCol="0">
            <a:spAutoFit/>
          </a:bodyPr>
          <a:lstStyle/>
          <a:p>
            <a:r>
              <a:rPr lang="en-US" sz="1200" b="0" i="0" kern="1200" dirty="0" smtClean="0">
                <a:solidFill>
                  <a:schemeClr val="tx1"/>
                </a:solidFill>
                <a:latin typeface="Gotham Bold"/>
                <a:ea typeface="+mn-ea"/>
                <a:cs typeface="Gotham Bold"/>
              </a:rPr>
              <a:t>ENGINEERING</a:t>
            </a:r>
          </a:p>
        </p:txBody>
      </p:sp>
      <p:sp>
        <p:nvSpPr>
          <p:cNvPr id="13" name="TextBox 12"/>
          <p:cNvSpPr txBox="1"/>
          <p:nvPr userDrawn="1"/>
        </p:nvSpPr>
        <p:spPr>
          <a:xfrm>
            <a:off x="381000" y="4549973"/>
            <a:ext cx="5105400" cy="2923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chemeClr val="bg1"/>
                </a:solidFill>
                <a:latin typeface="+mn-lt"/>
                <a:ea typeface="+mn-ea"/>
                <a:cs typeface="Gotham Bold"/>
              </a:rPr>
              <a:t>TRITON</a:t>
            </a:r>
            <a:r>
              <a:rPr lang="en-US" sz="1300" b="1" i="0" kern="1200" baseline="0" dirty="0" smtClean="0">
                <a:solidFill>
                  <a:schemeClr val="bg1"/>
                </a:solidFill>
                <a:latin typeface="+mn-lt"/>
                <a:ea typeface="+mn-ea"/>
                <a:cs typeface="Gotham Bold"/>
              </a:rPr>
              <a:t> STOPS MORE THREATS. WE CAN PROVE IT.</a:t>
            </a:r>
            <a:endParaRPr lang="en-US" sz="1300" b="1" i="0" kern="1200" dirty="0" smtClean="0">
              <a:solidFill>
                <a:schemeClr val="bg1"/>
              </a:solidFill>
              <a:latin typeface="+mn-lt"/>
              <a:ea typeface="+mn-ea"/>
              <a:cs typeface="Gotham Bold"/>
            </a:endParaRPr>
          </a:p>
        </p:txBody>
      </p:sp>
      <p:pic>
        <p:nvPicPr>
          <p:cNvPr id="10" name="Picture 9" descr="Triton FLAT One Color BLAC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16614" y="4259223"/>
            <a:ext cx="1922585" cy="662026"/>
          </a:xfrm>
          <a:prstGeom prst="rect">
            <a:avLst/>
          </a:prstGeom>
        </p:spPr>
      </p:pic>
    </p:spTree>
    <p:extLst>
      <p:ext uri="{BB962C8B-B14F-4D97-AF65-F5344CB8AC3E}">
        <p14:creationId xmlns:p14="http://schemas.microsoft.com/office/powerpoint/2010/main" val="1425692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4 - Engineering">
    <p:bg>
      <p:bgPr>
        <a:solidFill>
          <a:schemeClr val="tx1"/>
        </a:solidFill>
        <a:effectLst/>
      </p:bgPr>
    </p:bg>
    <p:spTree>
      <p:nvGrpSpPr>
        <p:cNvPr id="1" name=""/>
        <p:cNvGrpSpPr/>
        <p:nvPr/>
      </p:nvGrpSpPr>
      <p:grpSpPr>
        <a:xfrm>
          <a:off x="0" y="0"/>
          <a:ext cx="0" cy="0"/>
          <a:chOff x="0" y="0"/>
          <a:chExt cx="0" cy="0"/>
        </a:xfrm>
      </p:grpSpPr>
      <p:pic>
        <p:nvPicPr>
          <p:cNvPr id="2" name="Picture 1" descr="cafe_powerpoin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32" name="Subtitle 2"/>
          <p:cNvSpPr>
            <a:spLocks noGrp="1"/>
          </p:cNvSpPr>
          <p:nvPr>
            <p:ph type="subTitle" idx="15" hasCustomPrompt="1"/>
          </p:nvPr>
        </p:nvSpPr>
        <p:spPr>
          <a:xfrm>
            <a:off x="0" y="1395138"/>
            <a:ext cx="5867400" cy="400504"/>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2275" y="819150"/>
            <a:ext cx="5869675" cy="557213"/>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sp>
        <p:nvSpPr>
          <p:cNvPr id="10" name="Rectangle 9"/>
          <p:cNvSpPr/>
          <p:nvPr userDrawn="1"/>
        </p:nvSpPr>
        <p:spPr>
          <a:xfrm>
            <a:off x="152400" y="2266950"/>
            <a:ext cx="3962400" cy="1169551"/>
          </a:xfrm>
          <a:prstGeom prst="rect">
            <a:avLst/>
          </a:prstGeom>
          <a:solidFill>
            <a:schemeClr val="tx1"/>
          </a:solid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effectLst/>
                <a:latin typeface="+mn-lt"/>
                <a:ea typeface="+mn-ea"/>
                <a:cs typeface="+mn-cs"/>
              </a:rPr>
              <a:t>The information disclosed in this document, including all designs and related materials, is the valuable property of Websense, Inc. and its licensors.</a:t>
            </a:r>
            <a:r>
              <a:rPr lang="en-US" sz="1000" b="1" i="1" kern="1200" baseline="0" dirty="0" smtClean="0">
                <a:solidFill>
                  <a:schemeClr val="bg1"/>
                </a:solidFill>
                <a:effectLst/>
                <a:latin typeface="+mn-lt"/>
                <a:ea typeface="+mn-ea"/>
                <a:cs typeface="+mn-cs"/>
              </a:rPr>
              <a:t> </a:t>
            </a:r>
            <a:r>
              <a:rPr lang="en-US" sz="1000" b="1" i="1" kern="1200" dirty="0" smtClean="0">
                <a:solidFill>
                  <a:schemeClr val="bg1"/>
                </a:solidFill>
                <a:effectLst/>
                <a:latin typeface="+mn-lt"/>
                <a:ea typeface="+mn-ea"/>
                <a:cs typeface="+mn-cs"/>
              </a:rPr>
              <a:t>Websense, Inc. and its licensors, as appropriate, reserve all patent, copyright and other proprietary rights to this document, including all design, manufacturing, reproduction, use, and sales rights, except to the extent said rights are expressly granted to others.</a:t>
            </a:r>
            <a:endParaRPr lang="en-US" sz="1000" b="1" kern="1200" dirty="0" smtClean="0">
              <a:solidFill>
                <a:schemeClr val="bg1"/>
              </a:solidFill>
              <a:effectLst/>
              <a:latin typeface="+mn-lt"/>
              <a:ea typeface="+mn-ea"/>
              <a:cs typeface="+mn-cs"/>
            </a:endParaRPr>
          </a:p>
        </p:txBody>
      </p:sp>
      <p:sp>
        <p:nvSpPr>
          <p:cNvPr id="12" name="TextBox 11"/>
          <p:cNvSpPr txBox="1"/>
          <p:nvPr userDrawn="1"/>
        </p:nvSpPr>
        <p:spPr>
          <a:xfrm>
            <a:off x="457200" y="465951"/>
            <a:ext cx="1371600" cy="276999"/>
          </a:xfrm>
          <a:prstGeom prst="rect">
            <a:avLst/>
          </a:prstGeom>
          <a:noFill/>
        </p:spPr>
        <p:txBody>
          <a:bodyPr wrap="square" rtlCol="0">
            <a:spAutoFit/>
          </a:bodyPr>
          <a:lstStyle/>
          <a:p>
            <a:r>
              <a:rPr lang="en-US" sz="1200" b="0" i="0" kern="1200" dirty="0" smtClean="0">
                <a:solidFill>
                  <a:srgbClr val="FFFFFF"/>
                </a:solidFill>
                <a:latin typeface="Gotham Bold"/>
                <a:ea typeface="+mn-ea"/>
                <a:cs typeface="Gotham Bold"/>
              </a:rPr>
              <a:t>ENGINEERING</a:t>
            </a:r>
          </a:p>
        </p:txBody>
      </p:sp>
      <p:pic>
        <p:nvPicPr>
          <p:cNvPr id="13" name="Picture 12" descr="WebsenseLogo_White_2i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4501" y="266131"/>
            <a:ext cx="1384299" cy="248219"/>
          </a:xfrm>
          <a:prstGeom prst="rect">
            <a:avLst/>
          </a:prstGeom>
        </p:spPr>
      </p:pic>
      <p:sp>
        <p:nvSpPr>
          <p:cNvPr id="15" name="TextBox 14"/>
          <p:cNvSpPr txBox="1"/>
          <p:nvPr userDrawn="1"/>
        </p:nvSpPr>
        <p:spPr>
          <a:xfrm>
            <a:off x="381000" y="4549973"/>
            <a:ext cx="5105400" cy="2923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chemeClr val="bg1"/>
                </a:solidFill>
                <a:latin typeface="+mn-lt"/>
                <a:ea typeface="+mn-ea"/>
                <a:cs typeface="Gotham Bold"/>
              </a:rPr>
              <a:t>TRITON</a:t>
            </a:r>
            <a:r>
              <a:rPr lang="en-US" sz="1300" b="1" i="0" kern="1200" baseline="0" dirty="0" smtClean="0">
                <a:solidFill>
                  <a:schemeClr val="bg1"/>
                </a:solidFill>
                <a:latin typeface="+mn-lt"/>
                <a:ea typeface="+mn-ea"/>
                <a:cs typeface="Gotham Bold"/>
              </a:rPr>
              <a:t> STOPS MORE THREATS. WE CAN PROVE IT.</a:t>
            </a:r>
            <a:endParaRPr lang="en-US" sz="1300" b="1" i="0" kern="1200" dirty="0" smtClean="0">
              <a:solidFill>
                <a:schemeClr val="bg1"/>
              </a:solidFill>
              <a:latin typeface="+mn-lt"/>
              <a:ea typeface="+mn-ea"/>
              <a:cs typeface="Gotham Bold"/>
            </a:endParaRPr>
          </a:p>
        </p:txBody>
      </p:sp>
      <p:pic>
        <p:nvPicPr>
          <p:cNvPr id="16" name="Picture 15" descr="Triton FLAT One Color 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4200" y="4265279"/>
            <a:ext cx="1905000" cy="655971"/>
          </a:xfrm>
          <a:prstGeom prst="rect">
            <a:avLst/>
          </a:prstGeom>
        </p:spPr>
      </p:pic>
    </p:spTree>
    <p:extLst>
      <p:ext uri="{BB962C8B-B14F-4D97-AF65-F5344CB8AC3E}">
        <p14:creationId xmlns:p14="http://schemas.microsoft.com/office/powerpoint/2010/main" val="16217482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pic>
        <p:nvPicPr>
          <p:cNvPr id="6" name="Picture 5" descr="background_powerpoi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500"/>
            <a:ext cx="9144000" cy="4572000"/>
          </a:xfrm>
          <a:prstGeom prst="rect">
            <a:avLst/>
          </a:prstGeom>
        </p:spPr>
      </p:pic>
      <p:sp>
        <p:nvSpPr>
          <p:cNvPr id="2" name="Title 1"/>
          <p:cNvSpPr>
            <a:spLocks noGrp="1"/>
          </p:cNvSpPr>
          <p:nvPr>
            <p:ph type="ctrTitle"/>
          </p:nvPr>
        </p:nvSpPr>
        <p:spPr>
          <a:xfrm>
            <a:off x="228600" y="742950"/>
            <a:ext cx="8534400" cy="707886"/>
          </a:xfrm>
        </p:spPr>
        <p:txBody>
          <a:bodyPr>
            <a:normAutofit/>
          </a:bodyPr>
          <a:lstStyle>
            <a:lvl1pPr algn="r">
              <a:defRPr sz="4000" baseline="0">
                <a:solidFill>
                  <a:srgbClr val="003352"/>
                </a:solidFill>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2038350"/>
            <a:ext cx="8534400" cy="584775"/>
          </a:xfrm>
        </p:spPr>
        <p:txBody>
          <a:bodyPr>
            <a:normAutofit/>
          </a:bodyPr>
          <a:lstStyle>
            <a:lvl1pPr marL="0" indent="0" algn="r">
              <a:buNone/>
              <a:defRPr sz="2800" baseline="0">
                <a:solidFill>
                  <a:schemeClr val="bg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a:off x="2438400" y="4552950"/>
            <a:ext cx="4181379" cy="261610"/>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dirty="0" smtClean="0">
                <a:solidFill>
                  <a:schemeClr val="bg1"/>
                </a:solidFill>
                <a:latin typeface="+mn-lt"/>
                <a:cs typeface="Gotham Medium"/>
              </a:rPr>
              <a:t>TRITON STOPS MORE THREATS. WE</a:t>
            </a:r>
            <a:r>
              <a:rPr lang="en-US" sz="1050" b="1" i="0" baseline="0" dirty="0" smtClean="0">
                <a:solidFill>
                  <a:schemeClr val="bg1"/>
                </a:solidFill>
                <a:latin typeface="+mn-lt"/>
                <a:cs typeface="Gotham Medium"/>
              </a:rPr>
              <a:t> CAN PROVE IT.</a:t>
            </a:r>
            <a:endParaRPr lang="en-US" sz="1050" b="1" i="0" kern="1200" dirty="0" smtClean="0">
              <a:solidFill>
                <a:schemeClr val="bg1"/>
              </a:solidFill>
              <a:latin typeface="+mn-lt"/>
              <a:ea typeface="+mn-ea"/>
              <a:cs typeface="Gotham Medium"/>
            </a:endParaRPr>
          </a:p>
        </p:txBody>
      </p:sp>
      <p:pic>
        <p:nvPicPr>
          <p:cNvPr id="11" name="Picture 10" descr="websense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350"/>
            <a:ext cx="1473202" cy="736601"/>
          </a:xfrm>
          <a:prstGeom prst="rect">
            <a:avLst/>
          </a:prstGeom>
        </p:spPr>
      </p:pic>
      <p:pic>
        <p:nvPicPr>
          <p:cNvPr id="12" name="Picture 11" descr="Triton FLAT One Color 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81800" y="4254974"/>
            <a:ext cx="1991625" cy="685800"/>
          </a:xfrm>
          <a:prstGeom prst="rect">
            <a:avLst/>
          </a:prstGeom>
        </p:spPr>
      </p:pic>
    </p:spTree>
    <p:extLst>
      <p:ext uri="{BB962C8B-B14F-4D97-AF65-F5344CB8AC3E}">
        <p14:creationId xmlns:p14="http://schemas.microsoft.com/office/powerpoint/2010/main" val="21888767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5 - Engineering">
    <p:bg>
      <p:bgPr>
        <a:solidFill>
          <a:schemeClr val="tx1"/>
        </a:solidFill>
        <a:effectLst/>
      </p:bgPr>
    </p:bg>
    <p:spTree>
      <p:nvGrpSpPr>
        <p:cNvPr id="1" name=""/>
        <p:cNvGrpSpPr/>
        <p:nvPr/>
      </p:nvGrpSpPr>
      <p:grpSpPr>
        <a:xfrm>
          <a:off x="0" y="0"/>
          <a:ext cx="0" cy="0"/>
          <a:chOff x="0" y="0"/>
          <a:chExt cx="0" cy="0"/>
        </a:xfrm>
      </p:grpSpPr>
      <p:pic>
        <p:nvPicPr>
          <p:cNvPr id="3" name="Picture 2" descr="subway_powerpoin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32" name="Subtitle 2"/>
          <p:cNvSpPr>
            <a:spLocks noGrp="1"/>
          </p:cNvSpPr>
          <p:nvPr>
            <p:ph type="subTitle" idx="15" hasCustomPrompt="1"/>
          </p:nvPr>
        </p:nvSpPr>
        <p:spPr>
          <a:xfrm>
            <a:off x="3276600" y="937938"/>
            <a:ext cx="5867400" cy="400504"/>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3274325" y="361950"/>
            <a:ext cx="5869675" cy="557213"/>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sp>
        <p:nvSpPr>
          <p:cNvPr id="10" name="Rectangle 9"/>
          <p:cNvSpPr/>
          <p:nvPr userDrawn="1"/>
        </p:nvSpPr>
        <p:spPr>
          <a:xfrm>
            <a:off x="5029200" y="1504950"/>
            <a:ext cx="3962400" cy="1169551"/>
          </a:xfrm>
          <a:prstGeom prst="rect">
            <a:avLst/>
          </a:prstGeom>
          <a:solidFill>
            <a:schemeClr val="tx1"/>
          </a:solid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effectLst/>
                <a:latin typeface="+mn-lt"/>
                <a:ea typeface="+mn-ea"/>
                <a:cs typeface="+mn-cs"/>
              </a:rPr>
              <a:t>The information disclosed in this document, including all designs and related materials, is the valuable property of Websense, Inc. and its licensors.</a:t>
            </a:r>
            <a:r>
              <a:rPr lang="en-US" sz="1000" b="1" i="1" kern="1200" baseline="0" dirty="0" smtClean="0">
                <a:solidFill>
                  <a:schemeClr val="bg1"/>
                </a:solidFill>
                <a:effectLst/>
                <a:latin typeface="+mn-lt"/>
                <a:ea typeface="+mn-ea"/>
                <a:cs typeface="+mn-cs"/>
              </a:rPr>
              <a:t> </a:t>
            </a:r>
            <a:r>
              <a:rPr lang="en-US" sz="1000" b="1" i="1" kern="1200" dirty="0" smtClean="0">
                <a:solidFill>
                  <a:schemeClr val="bg1"/>
                </a:solidFill>
                <a:effectLst/>
                <a:latin typeface="+mn-lt"/>
                <a:ea typeface="+mn-ea"/>
                <a:cs typeface="+mn-cs"/>
              </a:rPr>
              <a:t>Websense, Inc. and its licensors, as appropriate, reserve all patent, copyright and other proprietary rights to this document, including all design, manufacturing, reproduction, use, and sales rights, except to the extent said rights are expressly granted to others.</a:t>
            </a:r>
            <a:endParaRPr lang="en-US" sz="1000" b="1" kern="1200" dirty="0" smtClean="0">
              <a:solidFill>
                <a:schemeClr val="bg1"/>
              </a:solidFill>
              <a:effectLst/>
              <a:latin typeface="+mn-lt"/>
              <a:ea typeface="+mn-ea"/>
              <a:cs typeface="+mn-cs"/>
            </a:endParaRPr>
          </a:p>
        </p:txBody>
      </p:sp>
      <p:sp>
        <p:nvSpPr>
          <p:cNvPr id="12" name="TextBox 11"/>
          <p:cNvSpPr txBox="1"/>
          <p:nvPr userDrawn="1"/>
        </p:nvSpPr>
        <p:spPr>
          <a:xfrm>
            <a:off x="480060" y="488811"/>
            <a:ext cx="1371600" cy="276999"/>
          </a:xfrm>
          <a:prstGeom prst="rect">
            <a:avLst/>
          </a:prstGeom>
          <a:noFill/>
          <a:effectLst>
            <a:outerShdw blurRad="50800" dist="38100" dir="10800000" algn="r" rotWithShape="0">
              <a:prstClr val="black">
                <a:alpha val="40000"/>
              </a:prstClr>
            </a:outerShdw>
          </a:effectLst>
        </p:spPr>
        <p:txBody>
          <a:bodyPr wrap="square" rtlCol="0">
            <a:spAutoFit/>
          </a:bodyPr>
          <a:lstStyle/>
          <a:p>
            <a:r>
              <a:rPr lang="en-US" sz="1200" b="0" i="0" kern="1200" dirty="0" smtClean="0">
                <a:solidFill>
                  <a:srgbClr val="FFFFFF"/>
                </a:solidFill>
                <a:latin typeface="Gotham Bold"/>
                <a:ea typeface="+mn-ea"/>
                <a:cs typeface="Gotham Bold"/>
              </a:rPr>
              <a:t>ENGINEERING</a:t>
            </a:r>
          </a:p>
        </p:txBody>
      </p:sp>
      <p:pic>
        <p:nvPicPr>
          <p:cNvPr id="13" name="Picture 12" descr="WebsenseLogo_White_2i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4501" y="266131"/>
            <a:ext cx="1384299" cy="248219"/>
          </a:xfrm>
          <a:prstGeom prst="rect">
            <a:avLst/>
          </a:prstGeom>
          <a:effectLst>
            <a:outerShdw blurRad="50800" dist="38100" dir="10800000" algn="r" rotWithShape="0">
              <a:prstClr val="black">
                <a:alpha val="40000"/>
              </a:prstClr>
            </a:outerShdw>
          </a:effectLst>
        </p:spPr>
      </p:pic>
      <p:sp>
        <p:nvSpPr>
          <p:cNvPr id="15" name="TextBox 14"/>
          <p:cNvSpPr txBox="1"/>
          <p:nvPr userDrawn="1"/>
        </p:nvSpPr>
        <p:spPr>
          <a:xfrm>
            <a:off x="381000" y="4549973"/>
            <a:ext cx="5105400" cy="2923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chemeClr val="bg1"/>
                </a:solidFill>
                <a:latin typeface="+mn-lt"/>
                <a:ea typeface="+mn-ea"/>
                <a:cs typeface="Gotham Bold"/>
              </a:rPr>
              <a:t>TRITON</a:t>
            </a:r>
            <a:r>
              <a:rPr lang="en-US" sz="1300" b="1" i="0" kern="1200" baseline="0" dirty="0" smtClean="0">
                <a:solidFill>
                  <a:schemeClr val="bg1"/>
                </a:solidFill>
                <a:latin typeface="+mn-lt"/>
                <a:ea typeface="+mn-ea"/>
                <a:cs typeface="Gotham Bold"/>
              </a:rPr>
              <a:t> STOPS MORE THREATS. WE CAN PROVE IT.</a:t>
            </a:r>
            <a:endParaRPr lang="en-US" sz="1300" b="1" i="0" kern="1200" dirty="0" smtClean="0">
              <a:solidFill>
                <a:schemeClr val="bg1"/>
              </a:solidFill>
              <a:latin typeface="+mn-lt"/>
              <a:ea typeface="+mn-ea"/>
              <a:cs typeface="Gotham Bold"/>
            </a:endParaRPr>
          </a:p>
        </p:txBody>
      </p:sp>
      <p:pic>
        <p:nvPicPr>
          <p:cNvPr id="16" name="Picture 15" descr="Triton FLAT One Color 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4200" y="4265279"/>
            <a:ext cx="1905000" cy="655971"/>
          </a:xfrm>
          <a:prstGeom prst="rect">
            <a:avLst/>
          </a:prstGeom>
        </p:spPr>
      </p:pic>
    </p:spTree>
    <p:extLst>
      <p:ext uri="{BB962C8B-B14F-4D97-AF65-F5344CB8AC3E}">
        <p14:creationId xmlns:p14="http://schemas.microsoft.com/office/powerpoint/2010/main" val="17362447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Station">
    <p:bg>
      <p:bgPr>
        <a:solidFill>
          <a:schemeClr val="tx1"/>
        </a:solidFill>
        <a:effectLst/>
      </p:bgPr>
    </p:bg>
    <p:spTree>
      <p:nvGrpSpPr>
        <p:cNvPr id="1" name=""/>
        <p:cNvGrpSpPr/>
        <p:nvPr/>
      </p:nvGrpSpPr>
      <p:grpSpPr>
        <a:xfrm>
          <a:off x="0" y="0"/>
          <a:ext cx="0" cy="0"/>
          <a:chOff x="0" y="0"/>
          <a:chExt cx="0" cy="0"/>
        </a:xfrm>
      </p:grpSpPr>
      <p:pic>
        <p:nvPicPr>
          <p:cNvPr id="4" name="Picture 3" descr="train_powerpoint cop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6057" cy="5143500"/>
          </a:xfrm>
          <a:prstGeom prst="rect">
            <a:avLst/>
          </a:prstGeom>
        </p:spPr>
      </p:pic>
      <p:sp>
        <p:nvSpPr>
          <p:cNvPr id="32" name="Subtitle 2"/>
          <p:cNvSpPr>
            <a:spLocks noGrp="1"/>
          </p:cNvSpPr>
          <p:nvPr>
            <p:ph type="subTitle" idx="15" hasCustomPrompt="1"/>
          </p:nvPr>
        </p:nvSpPr>
        <p:spPr>
          <a:xfrm>
            <a:off x="0" y="3681138"/>
            <a:ext cx="5867400" cy="400504"/>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2275" y="3105150"/>
            <a:ext cx="5869675" cy="557213"/>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sp>
        <p:nvSpPr>
          <p:cNvPr id="9" name="TextBox 8"/>
          <p:cNvSpPr txBox="1"/>
          <p:nvPr userDrawn="1"/>
        </p:nvSpPr>
        <p:spPr>
          <a:xfrm>
            <a:off x="381000" y="4549973"/>
            <a:ext cx="5105400" cy="2923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chemeClr val="bg1"/>
                </a:solidFill>
                <a:latin typeface="+mn-lt"/>
                <a:ea typeface="+mn-ea"/>
                <a:cs typeface="Gotham Bold"/>
              </a:rPr>
              <a:t>TRITON</a:t>
            </a:r>
            <a:r>
              <a:rPr lang="en-US" sz="1300" b="1" i="0" kern="1200" baseline="0" dirty="0" smtClean="0">
                <a:solidFill>
                  <a:schemeClr val="bg1"/>
                </a:solidFill>
                <a:latin typeface="+mn-lt"/>
                <a:ea typeface="+mn-ea"/>
                <a:cs typeface="Gotham Bold"/>
              </a:rPr>
              <a:t> STOPS MORE THREATS. WE CAN PROVE IT.</a:t>
            </a:r>
            <a:endParaRPr lang="en-US" sz="1300" b="1" i="0" kern="1200" dirty="0" smtClean="0">
              <a:solidFill>
                <a:schemeClr val="bg1"/>
              </a:solidFill>
              <a:latin typeface="+mn-lt"/>
              <a:ea typeface="+mn-ea"/>
              <a:cs typeface="Gotham Bold"/>
            </a:endParaRPr>
          </a:p>
        </p:txBody>
      </p:sp>
      <p:pic>
        <p:nvPicPr>
          <p:cNvPr id="8" name="Picture 7" descr="WebsenseLogo_White_2i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8600" y="228600"/>
            <a:ext cx="1384299" cy="248219"/>
          </a:xfrm>
          <a:prstGeom prst="rect">
            <a:avLst/>
          </a:prstGeom>
        </p:spPr>
      </p:pic>
      <p:pic>
        <p:nvPicPr>
          <p:cNvPr id="10" name="Picture 9" descr="Triton FLAT One Color 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81800" y="4254974"/>
            <a:ext cx="1991625" cy="6858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House">
    <p:bg>
      <p:bgPr>
        <a:solidFill>
          <a:schemeClr val="tx1"/>
        </a:solidFill>
        <a:effectLst/>
      </p:bgPr>
    </p:bg>
    <p:spTree>
      <p:nvGrpSpPr>
        <p:cNvPr id="1" name=""/>
        <p:cNvGrpSpPr/>
        <p:nvPr/>
      </p:nvGrpSpPr>
      <p:grpSpPr>
        <a:xfrm>
          <a:off x="0" y="0"/>
          <a:ext cx="0" cy="0"/>
          <a:chOff x="0" y="0"/>
          <a:chExt cx="0" cy="0"/>
        </a:xfrm>
      </p:grpSpPr>
      <p:pic>
        <p:nvPicPr>
          <p:cNvPr id="2" name="Picture 1" descr="office_powerpoin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32" name="Subtitle 2"/>
          <p:cNvSpPr>
            <a:spLocks noGrp="1"/>
          </p:cNvSpPr>
          <p:nvPr>
            <p:ph type="subTitle" idx="15" hasCustomPrompt="1"/>
          </p:nvPr>
        </p:nvSpPr>
        <p:spPr>
          <a:xfrm>
            <a:off x="0" y="3681138"/>
            <a:ext cx="5867400" cy="400504"/>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2275" y="3105150"/>
            <a:ext cx="5869675" cy="557213"/>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pic>
        <p:nvPicPr>
          <p:cNvPr id="9" name="Picture 8" descr="WebsenseLogo_White_2i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8600" y="228600"/>
            <a:ext cx="1384299" cy="248219"/>
          </a:xfrm>
          <a:prstGeom prst="rect">
            <a:avLst/>
          </a:prstGeom>
        </p:spPr>
      </p:pic>
      <p:pic>
        <p:nvPicPr>
          <p:cNvPr id="10" name="Picture 9" descr="Triton FLAT One Color BLAC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77389" y="4245912"/>
            <a:ext cx="1998121" cy="688037"/>
          </a:xfrm>
          <a:prstGeom prst="rect">
            <a:avLst/>
          </a:prstGeom>
        </p:spPr>
      </p:pic>
      <p:sp>
        <p:nvSpPr>
          <p:cNvPr id="13" name="TextBox 12"/>
          <p:cNvSpPr txBox="1"/>
          <p:nvPr userDrawn="1"/>
        </p:nvSpPr>
        <p:spPr>
          <a:xfrm>
            <a:off x="381000" y="4549973"/>
            <a:ext cx="5105400" cy="292388"/>
          </a:xfrm>
          <a:prstGeom prst="rect">
            <a:avLst/>
          </a:prstGeom>
          <a:noFill/>
          <a:effectLst/>
        </p:spPr>
        <p:txBody>
          <a:bodyPr wrap="square" rtlCol="0">
            <a:spAutoFit/>
          </a:bodyPr>
          <a:lstStyle/>
          <a:p>
            <a:r>
              <a:rPr lang="en-US" sz="1300" b="1" i="0" kern="1200" dirty="0" smtClean="0">
                <a:solidFill>
                  <a:schemeClr val="tx1"/>
                </a:solidFill>
                <a:latin typeface="+mn-lt"/>
                <a:ea typeface="+mn-ea"/>
                <a:cs typeface="Gotham Bold"/>
              </a:rPr>
              <a:t>TRITON</a:t>
            </a:r>
            <a:r>
              <a:rPr lang="en-US" sz="1300" b="1" i="0" kern="1200" baseline="0" dirty="0" smtClean="0">
                <a:solidFill>
                  <a:schemeClr val="tx1"/>
                </a:solidFill>
                <a:latin typeface="+mn-lt"/>
                <a:ea typeface="+mn-ea"/>
                <a:cs typeface="Gotham Bold"/>
              </a:rPr>
              <a:t> STOPS MORE THREATS. WE CAN PROVE IT.</a:t>
            </a:r>
            <a:endParaRPr lang="en-US" sz="1300" b="1" i="0" kern="1200" dirty="0" smtClean="0">
              <a:solidFill>
                <a:schemeClr val="tx1"/>
              </a:solidFill>
              <a:latin typeface="+mn-lt"/>
              <a:ea typeface="+mn-ea"/>
              <a:cs typeface="Gotham Bold"/>
            </a:endParaRPr>
          </a:p>
        </p:txBody>
      </p:sp>
    </p:spTree>
    <p:extLst>
      <p:ext uri="{BB962C8B-B14F-4D97-AF65-F5344CB8AC3E}">
        <p14:creationId xmlns:p14="http://schemas.microsoft.com/office/powerpoint/2010/main" val="40610386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Airport">
    <p:bg>
      <p:bgPr>
        <a:solidFill>
          <a:schemeClr val="tx1"/>
        </a:solidFill>
        <a:effectLst/>
      </p:bgPr>
    </p:bg>
    <p:spTree>
      <p:nvGrpSpPr>
        <p:cNvPr id="1" name=""/>
        <p:cNvGrpSpPr/>
        <p:nvPr/>
      </p:nvGrpSpPr>
      <p:grpSpPr>
        <a:xfrm>
          <a:off x="0" y="0"/>
          <a:ext cx="0" cy="0"/>
          <a:chOff x="0" y="0"/>
          <a:chExt cx="0" cy="0"/>
        </a:xfrm>
      </p:grpSpPr>
      <p:pic>
        <p:nvPicPr>
          <p:cNvPr id="3" name="Picture 2" descr="airport_powerpoin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32" name="Subtitle 2"/>
          <p:cNvSpPr>
            <a:spLocks noGrp="1"/>
          </p:cNvSpPr>
          <p:nvPr>
            <p:ph type="subTitle" idx="15" hasCustomPrompt="1"/>
          </p:nvPr>
        </p:nvSpPr>
        <p:spPr>
          <a:xfrm>
            <a:off x="0" y="3681138"/>
            <a:ext cx="5867400" cy="400504"/>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2275" y="3105150"/>
            <a:ext cx="5869675" cy="557213"/>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pic>
        <p:nvPicPr>
          <p:cNvPr id="4" name="Picture 3" descr="WebsenseLogo_Black_2in.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8600" y="285750"/>
            <a:ext cx="1325882" cy="228600"/>
          </a:xfrm>
          <a:prstGeom prst="rect">
            <a:avLst/>
          </a:prstGeom>
        </p:spPr>
      </p:pic>
      <p:pic>
        <p:nvPicPr>
          <p:cNvPr id="8" name="Picture 7" descr="Triton FLAT One Color BLAC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77389" y="4245912"/>
            <a:ext cx="1998121" cy="688037"/>
          </a:xfrm>
          <a:prstGeom prst="rect">
            <a:avLst/>
          </a:prstGeom>
        </p:spPr>
      </p:pic>
      <p:sp>
        <p:nvSpPr>
          <p:cNvPr id="9" name="TextBox 8"/>
          <p:cNvSpPr txBox="1"/>
          <p:nvPr userDrawn="1"/>
        </p:nvSpPr>
        <p:spPr>
          <a:xfrm>
            <a:off x="381000" y="4549973"/>
            <a:ext cx="5105400" cy="2923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chemeClr val="bg1"/>
                </a:solidFill>
                <a:latin typeface="+mn-lt"/>
                <a:ea typeface="+mn-ea"/>
                <a:cs typeface="Gotham Bold"/>
              </a:rPr>
              <a:t>TRITON</a:t>
            </a:r>
            <a:r>
              <a:rPr lang="en-US" sz="1300" b="1" i="0" kern="1200" baseline="0" dirty="0" smtClean="0">
                <a:solidFill>
                  <a:schemeClr val="bg1"/>
                </a:solidFill>
                <a:latin typeface="+mn-lt"/>
                <a:ea typeface="+mn-ea"/>
                <a:cs typeface="Gotham Bold"/>
              </a:rPr>
              <a:t> STOPS MORE THREATS. WE CAN PROVE IT.</a:t>
            </a:r>
            <a:endParaRPr lang="en-US" sz="1300" b="1" i="0" kern="1200" dirty="0" smtClean="0">
              <a:solidFill>
                <a:schemeClr val="bg1"/>
              </a:solidFill>
              <a:latin typeface="+mn-lt"/>
              <a:ea typeface="+mn-ea"/>
              <a:cs typeface="Gotham Bold"/>
            </a:endParaRPr>
          </a:p>
        </p:txBody>
      </p:sp>
    </p:spTree>
    <p:extLst>
      <p:ext uri="{BB962C8B-B14F-4D97-AF65-F5344CB8AC3E}">
        <p14:creationId xmlns:p14="http://schemas.microsoft.com/office/powerpoint/2010/main" val="24137572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Outdoor">
    <p:bg>
      <p:bgPr>
        <a:solidFill>
          <a:schemeClr val="tx1"/>
        </a:solidFill>
        <a:effectLst/>
      </p:bgPr>
    </p:bg>
    <p:spTree>
      <p:nvGrpSpPr>
        <p:cNvPr id="1" name=""/>
        <p:cNvGrpSpPr/>
        <p:nvPr/>
      </p:nvGrpSpPr>
      <p:grpSpPr>
        <a:xfrm>
          <a:off x="0" y="0"/>
          <a:ext cx="0" cy="0"/>
          <a:chOff x="0" y="0"/>
          <a:chExt cx="0" cy="0"/>
        </a:xfrm>
      </p:grpSpPr>
      <p:pic>
        <p:nvPicPr>
          <p:cNvPr id="2" name="Picture 1" descr="cafe_powerpoin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32" name="Subtitle 2"/>
          <p:cNvSpPr>
            <a:spLocks noGrp="1"/>
          </p:cNvSpPr>
          <p:nvPr>
            <p:ph type="subTitle" idx="15" hasCustomPrompt="1"/>
          </p:nvPr>
        </p:nvSpPr>
        <p:spPr>
          <a:xfrm>
            <a:off x="0" y="3681138"/>
            <a:ext cx="5867400" cy="400504"/>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2275" y="3105150"/>
            <a:ext cx="5869675" cy="557213"/>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pic>
        <p:nvPicPr>
          <p:cNvPr id="10" name="Picture 9" descr="WebsenseLogo_White_2i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8600" y="228600"/>
            <a:ext cx="1384299" cy="248219"/>
          </a:xfrm>
          <a:prstGeom prst="rect">
            <a:avLst/>
          </a:prstGeom>
        </p:spPr>
      </p:pic>
      <p:sp>
        <p:nvSpPr>
          <p:cNvPr id="8" name="TextBox 7"/>
          <p:cNvSpPr txBox="1"/>
          <p:nvPr userDrawn="1"/>
        </p:nvSpPr>
        <p:spPr>
          <a:xfrm>
            <a:off x="381000" y="4549973"/>
            <a:ext cx="5105400" cy="2923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chemeClr val="bg1"/>
                </a:solidFill>
                <a:latin typeface="+mn-lt"/>
                <a:ea typeface="+mn-ea"/>
                <a:cs typeface="Gotham Bold"/>
              </a:rPr>
              <a:t>TRITON</a:t>
            </a:r>
            <a:r>
              <a:rPr lang="en-US" sz="1300" b="1" i="0" kern="1200" baseline="0" dirty="0" smtClean="0">
                <a:solidFill>
                  <a:schemeClr val="bg1"/>
                </a:solidFill>
                <a:latin typeface="+mn-lt"/>
                <a:ea typeface="+mn-ea"/>
                <a:cs typeface="Gotham Bold"/>
              </a:rPr>
              <a:t> STOPS MORE THREATS. WE CAN PROVE IT.</a:t>
            </a:r>
            <a:endParaRPr lang="en-US" sz="1300" b="1" i="0" kern="1200" dirty="0" smtClean="0">
              <a:solidFill>
                <a:schemeClr val="bg1"/>
              </a:solidFill>
              <a:latin typeface="+mn-lt"/>
              <a:ea typeface="+mn-ea"/>
              <a:cs typeface="Gotham Bold"/>
            </a:endParaRPr>
          </a:p>
        </p:txBody>
      </p:sp>
      <p:pic>
        <p:nvPicPr>
          <p:cNvPr id="12" name="Picture 11" descr="Triton FLAT One Color 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81800" y="4254974"/>
            <a:ext cx="1991625" cy="685800"/>
          </a:xfrm>
          <a:prstGeom prst="rect">
            <a:avLst/>
          </a:prstGeom>
        </p:spPr>
      </p:pic>
    </p:spTree>
    <p:extLst>
      <p:ext uri="{BB962C8B-B14F-4D97-AF65-F5344CB8AC3E}">
        <p14:creationId xmlns:p14="http://schemas.microsoft.com/office/powerpoint/2010/main" val="38054248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Subway">
    <p:bg>
      <p:bgPr>
        <a:solidFill>
          <a:schemeClr val="tx1"/>
        </a:solidFill>
        <a:effectLst/>
      </p:bgPr>
    </p:bg>
    <p:spTree>
      <p:nvGrpSpPr>
        <p:cNvPr id="1" name=""/>
        <p:cNvGrpSpPr/>
        <p:nvPr/>
      </p:nvGrpSpPr>
      <p:grpSpPr>
        <a:xfrm>
          <a:off x="0" y="0"/>
          <a:ext cx="0" cy="0"/>
          <a:chOff x="0" y="0"/>
          <a:chExt cx="0" cy="0"/>
        </a:xfrm>
      </p:grpSpPr>
      <p:pic>
        <p:nvPicPr>
          <p:cNvPr id="3" name="Picture 2" descr="subway_powerpoin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32" name="Subtitle 2"/>
          <p:cNvSpPr>
            <a:spLocks noGrp="1"/>
          </p:cNvSpPr>
          <p:nvPr>
            <p:ph type="subTitle" idx="15" hasCustomPrompt="1"/>
          </p:nvPr>
        </p:nvSpPr>
        <p:spPr>
          <a:xfrm>
            <a:off x="0" y="3681138"/>
            <a:ext cx="5867400" cy="400504"/>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2275" y="3105150"/>
            <a:ext cx="5869675" cy="557213"/>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pic>
        <p:nvPicPr>
          <p:cNvPr id="10" name="Picture 9" descr="WebsenseLogo_White_2i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8600" y="228600"/>
            <a:ext cx="1384299" cy="248219"/>
          </a:xfrm>
          <a:prstGeom prst="rect">
            <a:avLst/>
          </a:prstGeom>
          <a:effectLst>
            <a:outerShdw blurRad="50800" dist="38100" dir="10800000" algn="r" rotWithShape="0">
              <a:prstClr val="black">
                <a:alpha val="40000"/>
              </a:prstClr>
            </a:outerShdw>
          </a:effectLst>
        </p:spPr>
      </p:pic>
      <p:sp>
        <p:nvSpPr>
          <p:cNvPr id="8" name="TextBox 7"/>
          <p:cNvSpPr txBox="1"/>
          <p:nvPr userDrawn="1"/>
        </p:nvSpPr>
        <p:spPr>
          <a:xfrm>
            <a:off x="381000" y="4549973"/>
            <a:ext cx="5105400" cy="2923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chemeClr val="bg1"/>
                </a:solidFill>
                <a:latin typeface="+mn-lt"/>
                <a:ea typeface="+mn-ea"/>
                <a:cs typeface="Gotham Bold"/>
              </a:rPr>
              <a:t>TRITON</a:t>
            </a:r>
            <a:r>
              <a:rPr lang="en-US" sz="1300" b="1" i="0" kern="1200" baseline="0" dirty="0" smtClean="0">
                <a:solidFill>
                  <a:schemeClr val="bg1"/>
                </a:solidFill>
                <a:latin typeface="+mn-lt"/>
                <a:ea typeface="+mn-ea"/>
                <a:cs typeface="Gotham Bold"/>
              </a:rPr>
              <a:t> STOPS MORE THREATS. WE CAN PROVE IT.</a:t>
            </a:r>
            <a:endParaRPr lang="en-US" sz="1300" b="1" i="0" kern="1200" dirty="0" smtClean="0">
              <a:solidFill>
                <a:schemeClr val="bg1"/>
              </a:solidFill>
              <a:latin typeface="+mn-lt"/>
              <a:ea typeface="+mn-ea"/>
              <a:cs typeface="Gotham Bold"/>
            </a:endParaRPr>
          </a:p>
        </p:txBody>
      </p:sp>
      <p:pic>
        <p:nvPicPr>
          <p:cNvPr id="12" name="Picture 11" descr="Triton FLAT One Color 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81800" y="4254974"/>
            <a:ext cx="1991625" cy="685800"/>
          </a:xfrm>
          <a:prstGeom prst="rect">
            <a:avLst/>
          </a:prstGeom>
        </p:spPr>
      </p:pic>
    </p:spTree>
    <p:extLst>
      <p:ext uri="{BB962C8B-B14F-4D97-AF65-F5344CB8AC3E}">
        <p14:creationId xmlns:p14="http://schemas.microsoft.com/office/powerpoint/2010/main" val="263657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Websense">
    <p:spTree>
      <p:nvGrpSpPr>
        <p:cNvPr id="1" name=""/>
        <p:cNvGrpSpPr/>
        <p:nvPr/>
      </p:nvGrpSpPr>
      <p:grpSpPr>
        <a:xfrm>
          <a:off x="0" y="0"/>
          <a:ext cx="0" cy="0"/>
          <a:chOff x="0" y="0"/>
          <a:chExt cx="0" cy="0"/>
        </a:xfrm>
      </p:grpSpPr>
      <p:sp>
        <p:nvSpPr>
          <p:cNvPr id="10" name="Rectangle 9"/>
          <p:cNvSpPr/>
          <p:nvPr userDrawn="1"/>
        </p:nvSpPr>
        <p:spPr>
          <a:xfrm flipV="1">
            <a:off x="0" y="0"/>
            <a:ext cx="9144000" cy="514350"/>
          </a:xfrm>
          <a:prstGeom prst="rect">
            <a:avLst/>
          </a:prstGeom>
          <a:gradFill flip="none" rotWithShape="1">
            <a:gsLst>
              <a:gs pos="0">
                <a:schemeClr val="tx1">
                  <a:lumMod val="95000"/>
                  <a:lumOff val="5000"/>
                </a:schemeClr>
              </a:gs>
              <a:gs pos="63000">
                <a:schemeClr val="tx1">
                  <a:lumMod val="95000"/>
                  <a:lumOff val="5000"/>
                </a:schemeClr>
              </a:gs>
              <a:gs pos="23000">
                <a:schemeClr val="tx1">
                  <a:lumMod val="79000"/>
                  <a:lumOff val="21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9526" y="513395"/>
            <a:ext cx="9153525" cy="45719"/>
          </a:xfrm>
          <a:prstGeom prst="rect">
            <a:avLst/>
          </a:prstGeom>
          <a:gradFill flip="none" rotWithShape="1">
            <a:gsLst>
              <a:gs pos="0">
                <a:schemeClr val="accent1"/>
              </a:gs>
              <a:gs pos="31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userDrawn="1">
            <p:ph type="title"/>
          </p:nvPr>
        </p:nvSpPr>
        <p:spPr>
          <a:xfrm>
            <a:off x="152400" y="-8870"/>
            <a:ext cx="7543800" cy="523220"/>
          </a:xfrm>
        </p:spPr>
        <p:txBody>
          <a:bodyPr>
            <a:normAutofit/>
          </a:bodyPr>
          <a:lstStyle>
            <a:lvl1pPr algn="l">
              <a:defRPr sz="2500" baseline="0">
                <a:solidFill>
                  <a:schemeClr val="bg1"/>
                </a:solidFill>
                <a:latin typeface="Arial" pitchFamily="34" charset="0"/>
              </a:defRPr>
            </a:lvl1pPr>
          </a:lstStyle>
          <a:p>
            <a:r>
              <a:rPr lang="en-US" dirty="0" smtClean="0"/>
              <a:t>Click to edit Master title style</a:t>
            </a:r>
            <a:endParaRPr lang="en-US" dirty="0"/>
          </a:p>
        </p:txBody>
      </p:sp>
      <p:sp>
        <p:nvSpPr>
          <p:cNvPr id="7" name="Content Placeholder 2"/>
          <p:cNvSpPr>
            <a:spLocks noGrp="1"/>
          </p:cNvSpPr>
          <p:nvPr>
            <p:ph sz="half" idx="1"/>
          </p:nvPr>
        </p:nvSpPr>
        <p:spPr>
          <a:xfrm>
            <a:off x="152400" y="895350"/>
            <a:ext cx="8839200" cy="3851672"/>
          </a:xfrm>
        </p:spPr>
        <p:txBody>
          <a:bodyPr/>
          <a:lstStyle>
            <a:lvl1pPr>
              <a:defRPr sz="20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800">
                <a:solidFill>
                  <a:srgbClr val="003352"/>
                </a:solidFill>
                <a:latin typeface="Arial" pitchFamily="34" charset="0"/>
                <a:cs typeface="Arial" pitchFamily="34" charset="0"/>
              </a:defRPr>
            </a:lvl3pPr>
            <a:lvl4pPr>
              <a:defRPr sz="1800">
                <a:solidFill>
                  <a:srgbClr val="003352"/>
                </a:solidFill>
                <a:latin typeface="Arial" pitchFamily="34" charset="0"/>
                <a:cs typeface="Arial" pitchFamily="34" charset="0"/>
              </a:defRPr>
            </a:lvl4pPr>
            <a:lvl5pPr>
              <a:defRPr sz="1800">
                <a:solidFill>
                  <a:srgbClr val="00335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WebsenseLogo_White_2in.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0000" y="129671"/>
            <a:ext cx="1295400" cy="23227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Websense">
    <p:spTree>
      <p:nvGrpSpPr>
        <p:cNvPr id="1" name=""/>
        <p:cNvGrpSpPr/>
        <p:nvPr/>
      </p:nvGrpSpPr>
      <p:grpSpPr>
        <a:xfrm>
          <a:off x="0" y="0"/>
          <a:ext cx="0" cy="0"/>
          <a:chOff x="0" y="0"/>
          <a:chExt cx="0" cy="0"/>
        </a:xfrm>
      </p:grpSpPr>
      <p:sp>
        <p:nvSpPr>
          <p:cNvPr id="11" name="Rectangle 10"/>
          <p:cNvSpPr/>
          <p:nvPr userDrawn="1"/>
        </p:nvSpPr>
        <p:spPr>
          <a:xfrm flipV="1">
            <a:off x="0" y="0"/>
            <a:ext cx="9144000" cy="514350"/>
          </a:xfrm>
          <a:prstGeom prst="rect">
            <a:avLst/>
          </a:prstGeom>
          <a:gradFill flip="none" rotWithShape="1">
            <a:gsLst>
              <a:gs pos="0">
                <a:schemeClr val="tx1">
                  <a:lumMod val="95000"/>
                  <a:lumOff val="5000"/>
                </a:schemeClr>
              </a:gs>
              <a:gs pos="63000">
                <a:schemeClr val="tx1">
                  <a:lumMod val="95000"/>
                  <a:lumOff val="5000"/>
                </a:schemeClr>
              </a:gs>
              <a:gs pos="23000">
                <a:schemeClr val="tx1">
                  <a:lumMod val="79000"/>
                  <a:lumOff val="21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9526" y="513395"/>
            <a:ext cx="9153525" cy="45719"/>
          </a:xfrm>
          <a:prstGeom prst="rect">
            <a:avLst/>
          </a:prstGeom>
          <a:gradFill flip="none" rotWithShape="1">
            <a:gsLst>
              <a:gs pos="0">
                <a:schemeClr val="accent1"/>
              </a:gs>
              <a:gs pos="31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userDrawn="1">
            <p:ph sz="half" idx="1"/>
          </p:nvPr>
        </p:nvSpPr>
        <p:spPr>
          <a:xfrm>
            <a:off x="152400" y="895351"/>
            <a:ext cx="4038600" cy="3851672"/>
          </a:xfrm>
        </p:spPr>
        <p:txBody>
          <a:bodyPr/>
          <a:lstStyle>
            <a:lvl1pPr>
              <a:defRPr sz="20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800">
                <a:solidFill>
                  <a:srgbClr val="003352"/>
                </a:solidFill>
                <a:latin typeface="Arial" pitchFamily="34" charset="0"/>
                <a:cs typeface="Arial" pitchFamily="34" charset="0"/>
              </a:defRPr>
            </a:lvl3pPr>
            <a:lvl4pPr>
              <a:defRPr sz="1800">
                <a:solidFill>
                  <a:srgbClr val="003352"/>
                </a:solidFill>
                <a:latin typeface="Arial" pitchFamily="34" charset="0"/>
                <a:cs typeface="Arial" pitchFamily="34" charset="0"/>
              </a:defRPr>
            </a:lvl4pPr>
            <a:lvl5pPr>
              <a:defRPr sz="1800">
                <a:solidFill>
                  <a:srgbClr val="00335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userDrawn="1">
            <p:ph type="title"/>
          </p:nvPr>
        </p:nvSpPr>
        <p:spPr>
          <a:xfrm>
            <a:off x="152400" y="-8870"/>
            <a:ext cx="7543800" cy="523220"/>
          </a:xfrm>
        </p:spPr>
        <p:txBody>
          <a:bodyPr>
            <a:normAutofit/>
          </a:bodyPr>
          <a:lstStyle>
            <a:lvl1pPr algn="l">
              <a:defRPr sz="2500" baseline="0">
                <a:solidFill>
                  <a:schemeClr val="bg1"/>
                </a:solidFill>
                <a:latin typeface="Arial" pitchFamily="34" charset="0"/>
              </a:defRPr>
            </a:lvl1pPr>
          </a:lstStyle>
          <a:p>
            <a:r>
              <a:rPr lang="en-US" dirty="0" smtClean="0"/>
              <a:t>Click to edit Master title style</a:t>
            </a:r>
            <a:endParaRPr lang="en-US" dirty="0"/>
          </a:p>
        </p:txBody>
      </p:sp>
      <p:sp>
        <p:nvSpPr>
          <p:cNvPr id="13" name="Content Placeholder 3"/>
          <p:cNvSpPr>
            <a:spLocks noGrp="1"/>
          </p:cNvSpPr>
          <p:nvPr userDrawn="1">
            <p:ph sz="half" idx="14"/>
          </p:nvPr>
        </p:nvSpPr>
        <p:spPr>
          <a:xfrm>
            <a:off x="4876800" y="895350"/>
            <a:ext cx="4038600" cy="3850669"/>
          </a:xfrm>
        </p:spPr>
        <p:txBody>
          <a:bodyPr>
            <a:normAutofit/>
          </a:bodyPr>
          <a:lstStyle>
            <a:lvl1pPr>
              <a:defRPr sz="20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800">
                <a:solidFill>
                  <a:srgbClr val="003352"/>
                </a:solidFill>
                <a:latin typeface="Arial" pitchFamily="34" charset="0"/>
                <a:cs typeface="Arial" pitchFamily="34" charset="0"/>
              </a:defRPr>
            </a:lvl3pPr>
            <a:lvl4pPr>
              <a:defRPr sz="1800">
                <a:solidFill>
                  <a:srgbClr val="003352"/>
                </a:solidFill>
                <a:latin typeface="Arial" pitchFamily="34" charset="0"/>
                <a:cs typeface="Arial" pitchFamily="34" charset="0"/>
              </a:defRPr>
            </a:lvl4pPr>
            <a:lvl5pPr>
              <a:defRPr sz="1800">
                <a:solidFill>
                  <a:srgbClr val="00335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WebsenseLogo_White_2in.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0000" y="129671"/>
            <a:ext cx="1295400" cy="232279"/>
          </a:xfrm>
          <a:prstGeom prst="rect">
            <a:avLst/>
          </a:prstGeom>
        </p:spPr>
      </p:pic>
    </p:spTree>
    <p:extLst>
      <p:ext uri="{BB962C8B-B14F-4D97-AF65-F5344CB8AC3E}">
        <p14:creationId xmlns:p14="http://schemas.microsoft.com/office/powerpoint/2010/main" val="249238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152400" y="4857750"/>
            <a:ext cx="144780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baseline="0" dirty="0" smtClean="0">
                <a:solidFill>
                  <a:schemeClr val="bg1">
                    <a:lumMod val="75000"/>
                  </a:schemeClr>
                </a:solidFill>
                <a:latin typeface="Arial" pitchFamily="34" charset="0"/>
                <a:ea typeface="+mn-ea"/>
                <a:cs typeface="Arial" pitchFamily="34" charset="0"/>
              </a:rPr>
              <a:t>© 2014 Websense, Inc. </a:t>
            </a:r>
          </a:p>
        </p:txBody>
      </p:sp>
      <p:sp>
        <p:nvSpPr>
          <p:cNvPr id="8" name="TextBox 7"/>
          <p:cNvSpPr txBox="1"/>
          <p:nvPr/>
        </p:nvSpPr>
        <p:spPr>
          <a:xfrm>
            <a:off x="8077200" y="4857750"/>
            <a:ext cx="914400" cy="215444"/>
          </a:xfrm>
          <a:prstGeom prst="rect">
            <a:avLst/>
          </a:prstGeom>
          <a:noFill/>
        </p:spPr>
        <p:txBody>
          <a:bodyPr wrap="square" rtlCol="0">
            <a:spAutoFit/>
          </a:bodyPr>
          <a:lstStyle/>
          <a:p>
            <a:pPr algn="r"/>
            <a:r>
              <a:rPr lang="en-US" sz="800" kern="1200" baseline="0" dirty="0" smtClean="0">
                <a:solidFill>
                  <a:schemeClr val="bg1">
                    <a:lumMod val="75000"/>
                  </a:schemeClr>
                </a:solidFill>
                <a:latin typeface="Arial" pitchFamily="34" charset="0"/>
                <a:ea typeface="+mn-ea"/>
                <a:cs typeface="Arial" pitchFamily="34" charset="0"/>
              </a:rPr>
              <a:t>Page </a:t>
            </a:r>
            <a:fld id="{6BBE49A0-230D-4300-87FD-0BA5BB68EDD9}" type="slidenum">
              <a:rPr lang="en-US" sz="800" kern="1200" baseline="0" smtClean="0">
                <a:solidFill>
                  <a:schemeClr val="bg1">
                    <a:lumMod val="75000"/>
                  </a:schemeClr>
                </a:solidFill>
                <a:latin typeface="Arial" pitchFamily="34" charset="0"/>
                <a:ea typeface="+mn-ea"/>
                <a:cs typeface="Arial" pitchFamily="34" charset="0"/>
              </a:rPr>
              <a:pPr algn="r"/>
              <a:t>‹#›</a:t>
            </a:fld>
            <a:endParaRPr lang="en-US" sz="800" kern="1200" dirty="0" smtClean="0">
              <a:solidFill>
                <a:schemeClr val="tx1"/>
              </a:solidFill>
              <a:latin typeface="Arial" pitchFamily="34" charset="0"/>
              <a:ea typeface="+mn-ea"/>
              <a:cs typeface="Arial" pitchFamily="34" charset="0"/>
            </a:endParaRPr>
          </a:p>
        </p:txBody>
      </p:sp>
      <p:sp>
        <p:nvSpPr>
          <p:cNvPr id="10" name="TextBox 9"/>
          <p:cNvSpPr txBox="1"/>
          <p:nvPr/>
        </p:nvSpPr>
        <p:spPr>
          <a:xfrm>
            <a:off x="3848100" y="4857750"/>
            <a:ext cx="1638300" cy="21544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smtClean="0">
                <a:solidFill>
                  <a:schemeClr val="bg1">
                    <a:lumMod val="75000"/>
                  </a:schemeClr>
                </a:solidFill>
                <a:latin typeface="Arial" pitchFamily="34" charset="0"/>
                <a:ea typeface="+mn-ea"/>
                <a:cs typeface="Arial" pitchFamily="34" charset="0"/>
              </a:rPr>
              <a:t>Proprietary and Confidential</a:t>
            </a:r>
          </a:p>
        </p:txBody>
      </p:sp>
    </p:spTree>
  </p:cSld>
  <p:clrMap bg1="lt1" tx1="dk1" bg2="lt2" tx2="dk2" accent1="accent1" accent2="accent2" accent3="accent3" accent4="accent4" accent5="accent5" accent6="accent6" hlink="hlink" folHlink="folHlink"/>
  <p:sldLayoutIdLst>
    <p:sldLayoutId id="2147483670" r:id="rId1"/>
    <p:sldLayoutId id="2147483665" r:id="rId2"/>
    <p:sldLayoutId id="2147483660" r:id="rId3"/>
    <p:sldLayoutId id="2147483666" r:id="rId4"/>
    <p:sldLayoutId id="2147483667" r:id="rId5"/>
    <p:sldLayoutId id="2147483668" r:id="rId6"/>
    <p:sldLayoutId id="2147483669" r:id="rId7"/>
    <p:sldLayoutId id="2147483650" r:id="rId8"/>
    <p:sldLayoutId id="2147483672" r:id="rId9"/>
    <p:sldLayoutId id="2147483679" r:id="rId10"/>
    <p:sldLayoutId id="2147483671" r:id="rId11"/>
    <p:sldLayoutId id="2147483652" r:id="rId12"/>
    <p:sldLayoutId id="2147483680" r:id="rId13"/>
    <p:sldLayoutId id="2147483664" r:id="rId14"/>
    <p:sldLayoutId id="2147483678" r:id="rId15"/>
    <p:sldLayoutId id="2147483673" r:id="rId16"/>
    <p:sldLayoutId id="2147483674" r:id="rId17"/>
    <p:sldLayoutId id="2147483675" r:id="rId18"/>
    <p:sldLayoutId id="2147483676" r:id="rId19"/>
    <p:sldLayoutId id="2147483677" r:id="rId20"/>
  </p:sldLayoutIdLst>
  <p:hf hdr="0" ftr="0" dt="0"/>
  <p:txStyles>
    <p:titleStyle>
      <a:lvl1pPr algn="ctr" defTabSz="914400" rtl="0" eaLnBrk="1" latinLnBrk="0" hangingPunct="1">
        <a:spcBef>
          <a:spcPct val="0"/>
        </a:spcBef>
        <a:buNone/>
        <a:defRPr sz="4000" kern="1200"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171700"/>
            <a:ext cx="461962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US" dirty="0" smtClean="0"/>
              <a:t>Websense’s Agile Journey</a:t>
            </a:r>
            <a:endParaRPr lang="en-US" dirty="0"/>
          </a:p>
        </p:txBody>
      </p:sp>
      <p:sp>
        <p:nvSpPr>
          <p:cNvPr id="3" name="Subtitle 2"/>
          <p:cNvSpPr>
            <a:spLocks noGrp="1"/>
          </p:cNvSpPr>
          <p:nvPr>
            <p:ph type="subTitle" idx="1"/>
          </p:nvPr>
        </p:nvSpPr>
        <p:spPr>
          <a:xfrm>
            <a:off x="228600" y="1733550"/>
            <a:ext cx="8534400" cy="584775"/>
          </a:xfrm>
        </p:spPr>
        <p:txBody>
          <a:bodyPr>
            <a:normAutofit fontScale="55000" lnSpcReduction="20000"/>
          </a:bodyPr>
          <a:lstStyle/>
          <a:p>
            <a:r>
              <a:rPr lang="en-US" dirty="0" smtClean="0"/>
              <a:t>	         Ami Kleinman			   </a:t>
            </a:r>
          </a:p>
          <a:p>
            <a:r>
              <a:rPr lang="en-US" dirty="0" smtClean="0"/>
              <a:t>Senior Director, Software Engineering</a:t>
            </a:r>
            <a:endParaRPr lang="en-US" dirty="0"/>
          </a:p>
        </p:txBody>
      </p:sp>
    </p:spTree>
    <p:extLst>
      <p:ext uri="{BB962C8B-B14F-4D97-AF65-F5344CB8AC3E}">
        <p14:creationId xmlns:p14="http://schemas.microsoft.com/office/powerpoint/2010/main" val="4133429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5"/>
          </p:nvPr>
        </p:nvSpPr>
        <p:spPr/>
        <p:txBody>
          <a:bodyPr/>
          <a:lstStyle/>
          <a:p>
            <a:endParaRPr lang="en-US"/>
          </a:p>
        </p:txBody>
      </p:sp>
      <p:sp>
        <p:nvSpPr>
          <p:cNvPr id="3" name="Text Placeholder 2"/>
          <p:cNvSpPr>
            <a:spLocks noGrp="1"/>
          </p:cNvSpPr>
          <p:nvPr>
            <p:ph type="body" sz="quarter" idx="16"/>
          </p:nvPr>
        </p:nvSpPr>
        <p:spPr>
          <a:xfrm>
            <a:off x="-2275" y="3105150"/>
            <a:ext cx="7393675" cy="557213"/>
          </a:xfrm>
        </p:spPr>
        <p:txBody>
          <a:bodyPr>
            <a:noAutofit/>
          </a:bodyPr>
          <a:lstStyle/>
          <a:p>
            <a:r>
              <a:rPr lang="en-US" sz="2400" dirty="0"/>
              <a:t>Assessing Agile at Websense </a:t>
            </a:r>
            <a:r>
              <a:rPr lang="en-US" sz="2400" dirty="0" err="1" smtClean="0"/>
              <a:t>Raanana</a:t>
            </a:r>
            <a:endParaRPr lang="en-US" sz="2400" dirty="0"/>
          </a:p>
        </p:txBody>
      </p:sp>
    </p:spTree>
    <p:extLst>
      <p:ext uri="{BB962C8B-B14F-4D97-AF65-F5344CB8AC3E}">
        <p14:creationId xmlns:p14="http://schemas.microsoft.com/office/powerpoint/2010/main" val="319023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a:t>
            </a:r>
            <a:endParaRPr lang="en-US" dirty="0"/>
          </a:p>
        </p:txBody>
      </p:sp>
      <p:sp>
        <p:nvSpPr>
          <p:cNvPr id="3" name="Content Placeholder 2"/>
          <p:cNvSpPr>
            <a:spLocks noGrp="1"/>
          </p:cNvSpPr>
          <p:nvPr>
            <p:ph sz="half" idx="1"/>
          </p:nvPr>
        </p:nvSpPr>
        <p:spPr>
          <a:xfrm>
            <a:off x="152400" y="895350"/>
            <a:ext cx="5791200" cy="3851672"/>
          </a:xfrm>
        </p:spPr>
        <p:txBody>
          <a:bodyPr>
            <a:normAutofit lnSpcReduction="10000"/>
          </a:bodyPr>
          <a:lstStyle/>
          <a:p>
            <a:r>
              <a:rPr lang="en-US" dirty="0" smtClean="0"/>
              <a:t>Excellent cooperation btw Dev and QA</a:t>
            </a:r>
          </a:p>
          <a:p>
            <a:pPr lvl="1"/>
            <a:r>
              <a:rPr lang="en-US" dirty="0" smtClean="0"/>
              <a:t>Dev understands QA better</a:t>
            </a:r>
          </a:p>
          <a:p>
            <a:pPr lvl="1"/>
            <a:r>
              <a:rPr lang="en-US" dirty="0" smtClean="0"/>
              <a:t>QA understand Dev better</a:t>
            </a:r>
          </a:p>
          <a:p>
            <a:pPr lvl="1"/>
            <a:r>
              <a:rPr lang="en-US" dirty="0" smtClean="0"/>
              <a:t>Dev willing to help with QA when needed</a:t>
            </a:r>
          </a:p>
          <a:p>
            <a:r>
              <a:rPr lang="en-US" dirty="0" smtClean="0"/>
              <a:t>QA Team loves SCRUM, feels empowered</a:t>
            </a:r>
          </a:p>
          <a:p>
            <a:pPr lvl="1"/>
            <a:r>
              <a:rPr lang="en-US" dirty="0"/>
              <a:t>I</a:t>
            </a:r>
            <a:r>
              <a:rPr lang="en-US" dirty="0" smtClean="0"/>
              <a:t>nvolved from day one!</a:t>
            </a:r>
          </a:p>
          <a:p>
            <a:pPr lvl="1"/>
            <a:r>
              <a:rPr lang="en-US" dirty="0" smtClean="0"/>
              <a:t>Dev much more open to QA concerns</a:t>
            </a:r>
          </a:p>
          <a:p>
            <a:r>
              <a:rPr lang="en-US" dirty="0" smtClean="0"/>
              <a:t>Quality</a:t>
            </a:r>
          </a:p>
          <a:p>
            <a:pPr lvl="1"/>
            <a:r>
              <a:rPr lang="en-US" dirty="0" smtClean="0"/>
              <a:t>The code doesn’t become unstable</a:t>
            </a:r>
          </a:p>
          <a:p>
            <a:pPr lvl="1"/>
            <a:r>
              <a:rPr lang="en-US" dirty="0" smtClean="0"/>
              <a:t>Mindset  -- think a lot more  about test cases, unit/regression testing earlier</a:t>
            </a:r>
          </a:p>
          <a:p>
            <a:pPr lvl="1"/>
            <a:r>
              <a:rPr lang="en-US" dirty="0" smtClean="0"/>
              <a:t>Huge emphasis on automation pays dividends</a:t>
            </a:r>
          </a:p>
          <a:p>
            <a:endParaRPr lang="en-US" dirty="0" smtClean="0"/>
          </a:p>
          <a:p>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451610"/>
            <a:ext cx="3429000" cy="1473868"/>
          </a:xfrm>
          <a:prstGeom prst="rect">
            <a:avLst/>
          </a:prstGeom>
        </p:spPr>
      </p:pic>
    </p:spTree>
    <p:extLst>
      <p:ext uri="{BB962C8B-B14F-4D97-AF65-F5344CB8AC3E}">
        <p14:creationId xmlns:p14="http://schemas.microsoft.com/office/powerpoint/2010/main" val="2446621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a:t>
            </a:r>
            <a:r>
              <a:rPr lang="en-US" dirty="0" err="1" smtClean="0"/>
              <a:t>con’t</a:t>
            </a:r>
            <a:r>
              <a:rPr lang="en-US" dirty="0" smtClean="0"/>
              <a:t>)</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Forces ruthless prioritization.  Frequently.</a:t>
            </a:r>
          </a:p>
          <a:p>
            <a:pPr lvl="1"/>
            <a:r>
              <a:rPr lang="en-US" dirty="0" smtClean="0"/>
              <a:t>Every PSI (quarterly)</a:t>
            </a:r>
          </a:p>
          <a:p>
            <a:pPr lvl="1"/>
            <a:r>
              <a:rPr lang="en-US" dirty="0" smtClean="0"/>
              <a:t>Every Sprint (tri-weekly)</a:t>
            </a:r>
          </a:p>
          <a:p>
            <a:pPr lvl="1"/>
            <a:r>
              <a:rPr lang="en-US" dirty="0" smtClean="0"/>
              <a:t>Emphasis on taking stuff out (for convergence)</a:t>
            </a:r>
          </a:p>
          <a:p>
            <a:r>
              <a:rPr lang="en-US" dirty="0" smtClean="0"/>
              <a:t>Improved Customer Support</a:t>
            </a:r>
          </a:p>
          <a:p>
            <a:pPr lvl="1"/>
            <a:r>
              <a:rPr lang="en-US" dirty="0" smtClean="0"/>
              <a:t>Now owned by the SCRUM (i.e. both </a:t>
            </a:r>
            <a:r>
              <a:rPr lang="en-US" dirty="0"/>
              <a:t>D</a:t>
            </a:r>
            <a:r>
              <a:rPr lang="en-US" dirty="0" smtClean="0"/>
              <a:t>ev and QA)</a:t>
            </a:r>
          </a:p>
          <a:p>
            <a:r>
              <a:rPr lang="en-US" dirty="0" smtClean="0"/>
              <a:t>We improve over time</a:t>
            </a:r>
          </a:p>
          <a:p>
            <a:pPr lvl="1"/>
            <a:r>
              <a:rPr lang="en-US" dirty="0" smtClean="0"/>
              <a:t>Better at executing the rituals</a:t>
            </a:r>
          </a:p>
          <a:p>
            <a:pPr lvl="2"/>
            <a:r>
              <a:rPr lang="en-US" dirty="0" smtClean="0"/>
              <a:t>shorter dailies, effective retrospectives, etc</a:t>
            </a:r>
            <a:r>
              <a:rPr lang="en-US" dirty="0"/>
              <a:t>.</a:t>
            </a:r>
            <a:endParaRPr lang="en-US" dirty="0" smtClean="0"/>
          </a:p>
          <a:p>
            <a:pPr lvl="1"/>
            <a:r>
              <a:rPr lang="en-US" dirty="0" smtClean="0"/>
              <a:t>Better at allocating time for pre-planning and PSI planning</a:t>
            </a:r>
          </a:p>
          <a:p>
            <a:pPr lvl="1"/>
            <a:r>
              <a:rPr lang="en-US" dirty="0" smtClean="0"/>
              <a:t>Continually improving our processes</a:t>
            </a:r>
          </a:p>
          <a:p>
            <a:pPr lvl="2"/>
            <a:r>
              <a:rPr lang="en-US" dirty="0" smtClean="0"/>
              <a:t>Post retrospectives, Agile steering, Hardening in the scrum</a:t>
            </a:r>
          </a:p>
          <a:p>
            <a:pPr lvl="1"/>
            <a:r>
              <a:rPr lang="en-US" dirty="0" smtClean="0"/>
              <a:t>More automation</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598" y="1733550"/>
            <a:ext cx="2699101" cy="1371600"/>
          </a:xfrm>
          <a:prstGeom prst="rect">
            <a:avLst/>
          </a:prstGeom>
        </p:spPr>
      </p:pic>
    </p:spTree>
    <p:extLst>
      <p:ext uri="{BB962C8B-B14F-4D97-AF65-F5344CB8AC3E}">
        <p14:creationId xmlns:p14="http://schemas.microsoft.com/office/powerpoint/2010/main" val="2188514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a:t>
            </a:r>
            <a:endParaRPr lang="en-US" dirty="0"/>
          </a:p>
        </p:txBody>
      </p:sp>
      <p:sp>
        <p:nvSpPr>
          <p:cNvPr id="3" name="Content Placeholder 2"/>
          <p:cNvSpPr>
            <a:spLocks noGrp="1"/>
          </p:cNvSpPr>
          <p:nvPr>
            <p:ph sz="half" idx="1"/>
          </p:nvPr>
        </p:nvSpPr>
        <p:spPr>
          <a:xfrm>
            <a:off x="152400" y="895350"/>
            <a:ext cx="5791200" cy="3851672"/>
          </a:xfrm>
        </p:spPr>
        <p:txBody>
          <a:bodyPr>
            <a:normAutofit lnSpcReduction="10000"/>
          </a:bodyPr>
          <a:lstStyle/>
          <a:p>
            <a:r>
              <a:rPr lang="en-US" dirty="0" smtClean="0"/>
              <a:t>The quality of the SM’s is crucial for success</a:t>
            </a:r>
          </a:p>
          <a:p>
            <a:pPr lvl="1"/>
            <a:r>
              <a:rPr lang="en-US" dirty="0" smtClean="0"/>
              <a:t>Need right people in SM role</a:t>
            </a:r>
          </a:p>
          <a:p>
            <a:pPr lvl="1"/>
            <a:r>
              <a:rPr lang="en-US" dirty="0" smtClean="0"/>
              <a:t>Need critical mass of “pro-agile” scrum members</a:t>
            </a:r>
          </a:p>
          <a:p>
            <a:pPr lvl="1"/>
            <a:r>
              <a:rPr lang="en-US" dirty="0" smtClean="0"/>
              <a:t>Need SM with a sense of ownership</a:t>
            </a:r>
          </a:p>
          <a:p>
            <a:pPr lvl="1"/>
            <a:r>
              <a:rPr lang="en-US" dirty="0" smtClean="0"/>
              <a:t>Project management skills help</a:t>
            </a:r>
          </a:p>
          <a:p>
            <a:r>
              <a:rPr lang="en-US" dirty="0" smtClean="0"/>
              <a:t>De-emphasizes Designs</a:t>
            </a:r>
          </a:p>
          <a:p>
            <a:r>
              <a:rPr lang="en-US" dirty="0" smtClean="0"/>
              <a:t>Many months for teams to acclimate</a:t>
            </a:r>
          </a:p>
          <a:p>
            <a:pPr lvl="1"/>
            <a:r>
              <a:rPr lang="en-US" dirty="0" smtClean="0"/>
              <a:t>Stop complaining about meetings</a:t>
            </a:r>
          </a:p>
          <a:p>
            <a:pPr lvl="1"/>
            <a:r>
              <a:rPr lang="en-US" dirty="0" smtClean="0"/>
              <a:t>Living with Jira/log work/burn-down</a:t>
            </a:r>
          </a:p>
          <a:p>
            <a:pPr lvl="1"/>
            <a:r>
              <a:rPr lang="en-US" dirty="0" smtClean="0"/>
              <a:t>Allocating time for pre-planning/story time</a:t>
            </a:r>
          </a:p>
          <a:p>
            <a:pPr lvl="1"/>
            <a:r>
              <a:rPr lang="en-US" dirty="0" smtClean="0"/>
              <a:t>Effective </a:t>
            </a:r>
            <a:r>
              <a:rPr lang="en-US" dirty="0" err="1" smtClean="0"/>
              <a:t>SoS</a:t>
            </a:r>
            <a:r>
              <a:rPr lang="en-US" dirty="0" smtClean="0"/>
              <a:t> meetings</a:t>
            </a:r>
          </a:p>
          <a:p>
            <a:endParaRPr lang="en-US" dirty="0" smtClean="0"/>
          </a:p>
          <a:p>
            <a:endParaRPr lang="en-US" dirty="0" smtClean="0"/>
          </a:p>
          <a:p>
            <a:endParaRPr lang="en-US" dirty="0" smtClean="0"/>
          </a:p>
          <a:p>
            <a:pPr lvl="1"/>
            <a:endParaRPr lang="en-US" dirty="0" smtClean="0"/>
          </a:p>
          <a:p>
            <a:pPr lvl="1"/>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881" y="1504950"/>
            <a:ext cx="3368351" cy="1447800"/>
          </a:xfrm>
          <a:prstGeom prst="rect">
            <a:avLst/>
          </a:prstGeom>
        </p:spPr>
      </p:pic>
    </p:spTree>
    <p:extLst>
      <p:ext uri="{BB962C8B-B14F-4D97-AF65-F5344CB8AC3E}">
        <p14:creationId xmlns:p14="http://schemas.microsoft.com/office/powerpoint/2010/main" val="3777204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 (</a:t>
            </a:r>
            <a:r>
              <a:rPr lang="en-US" dirty="0" err="1" smtClean="0"/>
              <a:t>con’t</a:t>
            </a:r>
            <a:r>
              <a:rPr lang="en-US" dirty="0" smtClean="0"/>
              <a:t>)</a:t>
            </a:r>
            <a:endParaRPr lang="en-US" dirty="0"/>
          </a:p>
        </p:txBody>
      </p:sp>
      <p:sp>
        <p:nvSpPr>
          <p:cNvPr id="3" name="Content Placeholder 2"/>
          <p:cNvSpPr>
            <a:spLocks noGrp="1"/>
          </p:cNvSpPr>
          <p:nvPr>
            <p:ph sz="half" idx="1"/>
          </p:nvPr>
        </p:nvSpPr>
        <p:spPr/>
        <p:txBody>
          <a:bodyPr/>
          <a:lstStyle/>
          <a:p>
            <a:r>
              <a:rPr lang="en-US" dirty="0" smtClean="0"/>
              <a:t>Keeping Jira up-to-date is a lot of effort</a:t>
            </a:r>
          </a:p>
          <a:p>
            <a:pPr lvl="1"/>
            <a:r>
              <a:rPr lang="en-US" dirty="0" smtClean="0"/>
              <a:t>The engineers don’t update enough (log work)</a:t>
            </a:r>
          </a:p>
          <a:p>
            <a:pPr lvl="1"/>
            <a:r>
              <a:rPr lang="en-US" dirty="0" smtClean="0"/>
              <a:t>Requires constant management attention</a:t>
            </a:r>
          </a:p>
          <a:p>
            <a:pPr lvl="2"/>
            <a:r>
              <a:rPr lang="en-US" dirty="0" smtClean="0"/>
              <a:t>Creating tickets for everything</a:t>
            </a:r>
          </a:p>
          <a:p>
            <a:pPr lvl="2"/>
            <a:r>
              <a:rPr lang="en-US" dirty="0" smtClean="0"/>
              <a:t>Filling out all the key fields</a:t>
            </a:r>
          </a:p>
          <a:p>
            <a:pPr lvl="2"/>
            <a:r>
              <a:rPr lang="en-US" dirty="0" smtClean="0"/>
              <a:t>Etc.</a:t>
            </a:r>
          </a:p>
          <a:p>
            <a:r>
              <a:rPr lang="en-US" dirty="0" smtClean="0"/>
              <a:t>Field support doesn’t fit neatly into Agile</a:t>
            </a:r>
          </a:p>
          <a:p>
            <a:pPr lvl="1"/>
            <a:r>
              <a:rPr lang="en-US" dirty="0" smtClean="0"/>
              <a:t>We allocate buckets in each sprint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472277"/>
            <a:ext cx="2857500" cy="2143125"/>
          </a:xfrm>
          <a:prstGeom prst="rect">
            <a:avLst/>
          </a:prstGeom>
        </p:spPr>
      </p:pic>
    </p:spTree>
    <p:extLst>
      <p:ext uri="{BB962C8B-B14F-4D97-AF65-F5344CB8AC3E}">
        <p14:creationId xmlns:p14="http://schemas.microsoft.com/office/powerpoint/2010/main" val="596329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Ugly</a:t>
            </a:r>
            <a:endParaRPr lang="en-US" dirty="0"/>
          </a:p>
        </p:txBody>
      </p:sp>
      <p:sp>
        <p:nvSpPr>
          <p:cNvPr id="3" name="Content Placeholder 2"/>
          <p:cNvSpPr>
            <a:spLocks noGrp="1"/>
          </p:cNvSpPr>
          <p:nvPr>
            <p:ph sz="half" idx="1"/>
          </p:nvPr>
        </p:nvSpPr>
        <p:spPr>
          <a:xfrm>
            <a:off x="152400" y="742950"/>
            <a:ext cx="8839200" cy="4114800"/>
          </a:xfrm>
        </p:spPr>
        <p:txBody>
          <a:bodyPr>
            <a:normAutofit fontScale="92500" lnSpcReduction="10000"/>
          </a:bodyPr>
          <a:lstStyle/>
          <a:p>
            <a:r>
              <a:rPr lang="en-US" b="1" dirty="0" smtClean="0"/>
              <a:t>Take Agile Literature with a large grain of salt</a:t>
            </a:r>
          </a:p>
          <a:p>
            <a:pPr lvl="1"/>
            <a:r>
              <a:rPr lang="en-US" dirty="0" smtClean="0"/>
              <a:t>Always an idealized scrum</a:t>
            </a:r>
          </a:p>
          <a:p>
            <a:pPr lvl="2"/>
            <a:r>
              <a:rPr lang="en-US" dirty="0" smtClean="0"/>
              <a:t>One web </a:t>
            </a:r>
            <a:r>
              <a:rPr lang="en-US" dirty="0" err="1" smtClean="0"/>
              <a:t>eng.</a:t>
            </a:r>
            <a:r>
              <a:rPr lang="en-US" dirty="0" smtClean="0"/>
              <a:t>, one DBA, 1 QA, etc.</a:t>
            </a:r>
          </a:p>
          <a:p>
            <a:pPr lvl="1"/>
            <a:r>
              <a:rPr lang="en-US" dirty="0" smtClean="0"/>
              <a:t>No one is a bottleneck</a:t>
            </a:r>
          </a:p>
          <a:p>
            <a:pPr lvl="1"/>
            <a:r>
              <a:rPr lang="en-US" dirty="0" smtClean="0"/>
              <a:t>Everyone can step in for everyone</a:t>
            </a:r>
          </a:p>
          <a:p>
            <a:pPr lvl="1"/>
            <a:r>
              <a:rPr lang="en-US" dirty="0" smtClean="0"/>
              <a:t>User Stories split easily</a:t>
            </a:r>
          </a:p>
          <a:p>
            <a:pPr lvl="1"/>
            <a:r>
              <a:rPr lang="en-US" dirty="0" smtClean="0"/>
              <a:t>Always fully self-sufficient</a:t>
            </a:r>
          </a:p>
          <a:p>
            <a:pPr marL="457200" lvl="1" indent="0">
              <a:buNone/>
            </a:pPr>
            <a:endParaRPr lang="en-US" dirty="0"/>
          </a:p>
          <a:p>
            <a:r>
              <a:rPr lang="en-US" dirty="0" smtClean="0"/>
              <a:t>Agile in the real world is messy</a:t>
            </a:r>
          </a:p>
          <a:p>
            <a:pPr lvl="1"/>
            <a:r>
              <a:rPr lang="en-US" dirty="0" smtClean="0"/>
              <a:t>Bottlenecks in the scrum</a:t>
            </a:r>
          </a:p>
          <a:p>
            <a:pPr lvl="1"/>
            <a:r>
              <a:rPr lang="en-US" dirty="0" smtClean="0"/>
              <a:t>Dependencies on other scrums</a:t>
            </a:r>
          </a:p>
          <a:p>
            <a:pPr lvl="1"/>
            <a:r>
              <a:rPr lang="en-US" dirty="0" smtClean="0"/>
              <a:t>Customer support</a:t>
            </a:r>
          </a:p>
          <a:p>
            <a:pPr lvl="1"/>
            <a:r>
              <a:rPr lang="en-US" dirty="0" smtClean="0"/>
              <a:t>User Stories don’t break down easily</a:t>
            </a:r>
          </a:p>
          <a:p>
            <a:pPr lvl="1"/>
            <a:r>
              <a:rPr lang="en-US" dirty="0" smtClean="0"/>
              <a:t>Sometimes you need a real design . .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799" y="1657350"/>
            <a:ext cx="3129643" cy="1752600"/>
          </a:xfrm>
          <a:prstGeom prst="rect">
            <a:avLst/>
          </a:prstGeom>
        </p:spPr>
      </p:pic>
    </p:spTree>
    <p:extLst>
      <p:ext uri="{BB962C8B-B14F-4D97-AF65-F5344CB8AC3E}">
        <p14:creationId xmlns:p14="http://schemas.microsoft.com/office/powerpoint/2010/main" val="3260457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Ugly</a:t>
            </a:r>
            <a:endParaRPr lang="en-US" dirty="0"/>
          </a:p>
        </p:txBody>
      </p:sp>
      <p:sp>
        <p:nvSpPr>
          <p:cNvPr id="3" name="Content Placeholder 2"/>
          <p:cNvSpPr>
            <a:spLocks noGrp="1"/>
          </p:cNvSpPr>
          <p:nvPr>
            <p:ph sz="half" idx="1"/>
          </p:nvPr>
        </p:nvSpPr>
        <p:spPr>
          <a:xfrm>
            <a:off x="152399" y="895350"/>
            <a:ext cx="5867399" cy="3851672"/>
          </a:xfrm>
        </p:spPr>
        <p:txBody>
          <a:bodyPr>
            <a:normAutofit fontScale="92500" lnSpcReduction="10000"/>
          </a:bodyPr>
          <a:lstStyle/>
          <a:p>
            <a:r>
              <a:rPr lang="en-US" dirty="0" smtClean="0"/>
              <a:t>Good automation is critical for success . . . </a:t>
            </a:r>
            <a:r>
              <a:rPr lang="en-US" b="1" dirty="0"/>
              <a:t>a</a:t>
            </a:r>
            <a:r>
              <a:rPr lang="en-US" b="1" dirty="0" smtClean="0"/>
              <a:t>nd no one tells you this explicitly</a:t>
            </a:r>
          </a:p>
          <a:p>
            <a:pPr lvl="1"/>
            <a:r>
              <a:rPr lang="en-US" dirty="0" smtClean="0"/>
              <a:t>Automation infrastructure becomes a bottle-neck</a:t>
            </a:r>
          </a:p>
          <a:p>
            <a:pPr lvl="2"/>
            <a:r>
              <a:rPr lang="en-US" dirty="0" smtClean="0"/>
              <a:t>Build environment/Rapid builds</a:t>
            </a:r>
          </a:p>
          <a:p>
            <a:pPr lvl="2"/>
            <a:r>
              <a:rPr lang="en-US" dirty="0" smtClean="0"/>
              <a:t>CI and Sanity testing</a:t>
            </a:r>
          </a:p>
          <a:p>
            <a:pPr lvl="2"/>
            <a:r>
              <a:rPr lang="en-US" dirty="0" smtClean="0"/>
              <a:t>Unit/Regression testing</a:t>
            </a:r>
          </a:p>
          <a:p>
            <a:pPr lvl="2"/>
            <a:r>
              <a:rPr lang="en-US" dirty="0" smtClean="0"/>
              <a:t>Test </a:t>
            </a:r>
            <a:r>
              <a:rPr lang="en-US" dirty="0" err="1" smtClean="0"/>
              <a:t>env</a:t>
            </a:r>
            <a:r>
              <a:rPr lang="en-US" dirty="0" smtClean="0"/>
              <a:t>. for each scrum</a:t>
            </a:r>
          </a:p>
          <a:p>
            <a:pPr lvl="1"/>
            <a:r>
              <a:rPr lang="en-US" dirty="0" smtClean="0"/>
              <a:t>Success in Agile requires significant investment in automation first year and beyond!</a:t>
            </a:r>
          </a:p>
          <a:p>
            <a:pPr lvl="2"/>
            <a:r>
              <a:rPr lang="en-US" dirty="0"/>
              <a:t>S</a:t>
            </a:r>
            <a:r>
              <a:rPr lang="en-US" dirty="0" smtClean="0"/>
              <a:t>pent several person years here</a:t>
            </a:r>
          </a:p>
          <a:p>
            <a:pPr lvl="2"/>
            <a:r>
              <a:rPr lang="en-US" dirty="0"/>
              <a:t>I</a:t>
            </a:r>
            <a:r>
              <a:rPr lang="en-US" dirty="0" smtClean="0"/>
              <a:t>mprovements were well worth the effort</a:t>
            </a:r>
          </a:p>
          <a:p>
            <a:pPr lvl="3"/>
            <a:r>
              <a:rPr lang="en-US" dirty="0" smtClean="0"/>
              <a:t>Critical for waterfall too</a:t>
            </a:r>
          </a:p>
          <a:p>
            <a:pPr lvl="3"/>
            <a:r>
              <a:rPr lang="en-US" dirty="0" smtClean="0"/>
              <a:t>Don’t know how we managed until now</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138" y="1809750"/>
            <a:ext cx="3243649" cy="1600200"/>
          </a:xfrm>
          <a:prstGeom prst="rect">
            <a:avLst/>
          </a:prstGeom>
        </p:spPr>
      </p:pic>
    </p:spTree>
    <p:extLst>
      <p:ext uri="{BB962C8B-B14F-4D97-AF65-F5344CB8AC3E}">
        <p14:creationId xmlns:p14="http://schemas.microsoft.com/office/powerpoint/2010/main" val="2648087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Ugly (</a:t>
            </a:r>
            <a:r>
              <a:rPr lang="en-US" dirty="0" err="1" smtClean="0"/>
              <a:t>con’t</a:t>
            </a:r>
            <a:r>
              <a:rPr lang="en-US" dirty="0" smtClean="0"/>
              <a:t>)</a:t>
            </a:r>
            <a:endParaRPr lang="en-US" dirty="0"/>
          </a:p>
        </p:txBody>
      </p:sp>
      <p:sp>
        <p:nvSpPr>
          <p:cNvPr id="3" name="Content Placeholder 2"/>
          <p:cNvSpPr>
            <a:spLocks noGrp="1"/>
          </p:cNvSpPr>
          <p:nvPr>
            <p:ph sz="half" idx="1"/>
          </p:nvPr>
        </p:nvSpPr>
        <p:spPr/>
        <p:txBody>
          <a:bodyPr/>
          <a:lstStyle/>
          <a:p>
            <a:r>
              <a:rPr lang="en-US" dirty="0" smtClean="0"/>
              <a:t>Self-empowered teams is a lofty goal</a:t>
            </a:r>
          </a:p>
          <a:p>
            <a:pPr lvl="1"/>
            <a:r>
              <a:rPr lang="en-US" dirty="0" smtClean="0"/>
              <a:t>Some engineers uncomfortable committing</a:t>
            </a:r>
          </a:p>
          <a:p>
            <a:pPr lvl="1"/>
            <a:r>
              <a:rPr lang="en-US" dirty="0" smtClean="0"/>
              <a:t>Some engineers just don’t care about Agile</a:t>
            </a:r>
          </a:p>
          <a:p>
            <a:pPr lvl="1"/>
            <a:r>
              <a:rPr lang="en-US" dirty="0" smtClean="0"/>
              <a:t>Critical mass of Agile enthusiast in the scrum is key</a:t>
            </a:r>
          </a:p>
          <a:p>
            <a:r>
              <a:rPr lang="en-US" dirty="0" smtClean="0"/>
              <a:t>The tools (Jira) require customization</a:t>
            </a:r>
          </a:p>
          <a:p>
            <a:pPr lvl="1"/>
            <a:r>
              <a:rPr lang="en-US" dirty="0" smtClean="0"/>
              <a:t>Hard to reach agreement in global org</a:t>
            </a:r>
          </a:p>
          <a:p>
            <a:r>
              <a:rPr lang="en-US" dirty="0" smtClean="0"/>
              <a:t>Need buy-in from other teams to succeed</a:t>
            </a:r>
          </a:p>
          <a:p>
            <a:pPr lvl="1"/>
            <a:r>
              <a:rPr lang="en-US" dirty="0" smtClean="0"/>
              <a:t>Tech Support – wants date for customer fixes</a:t>
            </a:r>
          </a:p>
          <a:p>
            <a:pPr lvl="1"/>
            <a:r>
              <a:rPr lang="en-US" dirty="0" smtClean="0"/>
              <a:t>Product Management – wants a 3 year roadmap</a:t>
            </a:r>
          </a:p>
          <a:p>
            <a:pPr lvl="1"/>
            <a:r>
              <a:rPr lang="en-US" dirty="0" smtClean="0"/>
              <a:t>Marketing needs a critical mass of features in a release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428750"/>
            <a:ext cx="2923162" cy="1778459"/>
          </a:xfrm>
          <a:prstGeom prst="rect">
            <a:avLst/>
          </a:prstGeom>
        </p:spPr>
      </p:pic>
    </p:spTree>
    <p:extLst>
      <p:ext uri="{BB962C8B-B14F-4D97-AF65-F5344CB8AC3E}">
        <p14:creationId xmlns:p14="http://schemas.microsoft.com/office/powerpoint/2010/main" val="2427948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Ugly (continued)</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t>Are we MORE efficient with Agile?!?</a:t>
            </a:r>
          </a:p>
          <a:p>
            <a:r>
              <a:rPr lang="en-US" dirty="0" smtClean="0"/>
              <a:t>Short-term: No (decreased?)</a:t>
            </a:r>
          </a:p>
          <a:p>
            <a:pPr lvl="1"/>
            <a:r>
              <a:rPr lang="en-US" dirty="0" smtClean="0"/>
              <a:t>Felt efficient with waterfall</a:t>
            </a:r>
          </a:p>
          <a:p>
            <a:pPr lvl="1"/>
            <a:r>
              <a:rPr lang="en-US" dirty="0" smtClean="0"/>
              <a:t>Delivered fewer features</a:t>
            </a:r>
          </a:p>
          <a:p>
            <a:pPr lvl="2"/>
            <a:r>
              <a:rPr lang="en-US" dirty="0" smtClean="0"/>
              <a:t>Focused on infrastructure/CI/Automation</a:t>
            </a:r>
          </a:p>
          <a:p>
            <a:pPr lvl="3"/>
            <a:r>
              <a:rPr lang="en-US" dirty="0" smtClean="0"/>
              <a:t>From weekly build to every 4 hours</a:t>
            </a:r>
          </a:p>
          <a:p>
            <a:pPr lvl="3"/>
            <a:r>
              <a:rPr lang="en-US" dirty="0" smtClean="0"/>
              <a:t>From 2 hardening sprints to 1</a:t>
            </a:r>
          </a:p>
          <a:p>
            <a:pPr lvl="3"/>
            <a:r>
              <a:rPr lang="en-US" dirty="0" smtClean="0"/>
              <a:t>More stable and better automation</a:t>
            </a:r>
          </a:p>
          <a:p>
            <a:r>
              <a:rPr lang="en-US" dirty="0" smtClean="0"/>
              <a:t>Medium-term: We think yes</a:t>
            </a:r>
          </a:p>
          <a:p>
            <a:pPr lvl="1"/>
            <a:r>
              <a:rPr lang="en-US" dirty="0" smtClean="0"/>
              <a:t>Just entering medium term now </a:t>
            </a:r>
            <a:r>
              <a:rPr lang="en-US" dirty="0" smtClean="0">
                <a:sym typeface="Wingdings" panose="05000000000000000000" pitchFamily="2" charset="2"/>
              </a:rPr>
              <a:t></a:t>
            </a:r>
            <a:endParaRPr lang="en-US" dirty="0" smtClean="0"/>
          </a:p>
          <a:p>
            <a:pPr lvl="1"/>
            <a:r>
              <a:rPr lang="en-US" dirty="0" smtClean="0"/>
              <a:t>More net development time (less hardening time)</a:t>
            </a:r>
          </a:p>
          <a:p>
            <a:pPr lvl="1"/>
            <a:r>
              <a:rPr lang="en-US" dirty="0" smtClean="0"/>
              <a:t>Better testing gives courage to make riskier changes</a:t>
            </a:r>
          </a:p>
          <a:p>
            <a:pPr lvl="1"/>
            <a:r>
              <a:rPr lang="en-US" dirty="0" smtClean="0"/>
              <a:t>Regressions get caught more quickly reducing wasted effort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170" y="1626207"/>
            <a:ext cx="3314700" cy="1402743"/>
          </a:xfrm>
          <a:prstGeom prst="rect">
            <a:avLst/>
          </a:prstGeom>
        </p:spPr>
      </p:pic>
    </p:spTree>
    <p:extLst>
      <p:ext uri="{BB962C8B-B14F-4D97-AF65-F5344CB8AC3E}">
        <p14:creationId xmlns:p14="http://schemas.microsoft.com/office/powerpoint/2010/main" val="346251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6933" y="438150"/>
            <a:ext cx="7988867" cy="4473766"/>
          </a:xfrm>
        </p:spPr>
      </p:pic>
    </p:spTree>
    <p:extLst>
      <p:ext uri="{BB962C8B-B14F-4D97-AF65-F5344CB8AC3E}">
        <p14:creationId xmlns:p14="http://schemas.microsoft.com/office/powerpoint/2010/main" val="2654475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p:txBody>
          <a:bodyPr/>
          <a:lstStyle/>
          <a:p>
            <a:r>
              <a:rPr lang="en-US" dirty="0" smtClean="0"/>
              <a:t>How We Got to Agile?</a:t>
            </a:r>
          </a:p>
          <a:p>
            <a:r>
              <a:rPr lang="en-US" dirty="0" smtClean="0"/>
              <a:t>Gearing up for Agile Scrum</a:t>
            </a:r>
          </a:p>
          <a:p>
            <a:r>
              <a:rPr lang="en-US" dirty="0" smtClean="0"/>
              <a:t>Kicking off Agile Scrum</a:t>
            </a:r>
          </a:p>
          <a:p>
            <a:r>
              <a:rPr lang="en-US" dirty="0" smtClean="0"/>
              <a:t>Assessment of Agile</a:t>
            </a:r>
          </a:p>
          <a:p>
            <a:endParaRPr lang="en-US" dirty="0"/>
          </a:p>
        </p:txBody>
      </p:sp>
    </p:spTree>
    <p:extLst>
      <p:ext uri="{BB962C8B-B14F-4D97-AF65-F5344CB8AC3E}">
        <p14:creationId xmlns:p14="http://schemas.microsoft.com/office/powerpoint/2010/main" val="1483738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pPr marL="0" indent="0" algn="ctr">
              <a:buNone/>
            </a:pPr>
            <a:r>
              <a:rPr lang="en-US" sz="3200" dirty="0" smtClean="0"/>
              <a:t>Before Agile:</a:t>
            </a:r>
          </a:p>
          <a:p>
            <a:pPr marL="0" indent="0" algn="ctr">
              <a:buNone/>
            </a:pPr>
            <a:endParaRPr lang="en-US" sz="3200" dirty="0"/>
          </a:p>
          <a:p>
            <a:pPr marL="0" indent="0" algn="ctr">
              <a:buNone/>
            </a:pPr>
            <a:r>
              <a:rPr lang="en-US" sz="3200" dirty="0" smtClean="0"/>
              <a:t>“…</a:t>
            </a:r>
            <a:r>
              <a:rPr lang="he-IL" sz="3200" dirty="0" smtClean="0"/>
              <a:t>וְהָאָרֶץ</a:t>
            </a:r>
            <a:r>
              <a:rPr lang="he-IL" sz="3200" dirty="0"/>
              <a:t>, הָיְתָה תֹהוּ וָבֹהוּ, וְחֹשֶׁךְ, עַל-פְּנֵי </a:t>
            </a:r>
            <a:r>
              <a:rPr lang="he-IL" sz="3200" dirty="0" smtClean="0"/>
              <a:t>תְהוֹם</a:t>
            </a:r>
            <a:r>
              <a:rPr lang="en-US" sz="3200" dirty="0" smtClean="0"/>
              <a:t>”</a:t>
            </a:r>
          </a:p>
          <a:p>
            <a:pPr marL="0" indent="0" algn="ctr" rtl="1">
              <a:buNone/>
            </a:pPr>
            <a:endParaRPr lang="en-US" dirty="0" smtClean="0"/>
          </a:p>
          <a:p>
            <a:pPr marL="0" indent="0" algn="r" rtl="1">
              <a:buNone/>
            </a:pPr>
            <a:r>
              <a:rPr lang="he-IL" dirty="0" smtClean="0"/>
              <a:t> 								בראשית א, ב</a:t>
            </a:r>
            <a:endParaRPr lang="he-IL" dirty="0"/>
          </a:p>
        </p:txBody>
      </p:sp>
    </p:spTree>
    <p:extLst>
      <p:ext uri="{BB962C8B-B14F-4D97-AF65-F5344CB8AC3E}">
        <p14:creationId xmlns:p14="http://schemas.microsoft.com/office/powerpoint/2010/main" val="392767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Got to Agile</a:t>
            </a:r>
            <a:endParaRPr lang="en-US" dirty="0"/>
          </a:p>
        </p:txBody>
      </p:sp>
      <p:sp>
        <p:nvSpPr>
          <p:cNvPr id="3" name="Content Placeholder 2"/>
          <p:cNvSpPr>
            <a:spLocks noGrp="1"/>
          </p:cNvSpPr>
          <p:nvPr>
            <p:ph sz="half" idx="1"/>
          </p:nvPr>
        </p:nvSpPr>
        <p:spPr>
          <a:xfrm>
            <a:off x="152400" y="895350"/>
            <a:ext cx="5181600" cy="3851672"/>
          </a:xfrm>
        </p:spPr>
        <p:txBody>
          <a:bodyPr/>
          <a:lstStyle/>
          <a:p>
            <a:r>
              <a:rPr lang="en-US" dirty="0" smtClean="0"/>
              <a:t>Well … actually not</a:t>
            </a:r>
          </a:p>
          <a:p>
            <a:pPr lvl="1"/>
            <a:r>
              <a:rPr lang="en-US" dirty="0" smtClean="0"/>
              <a:t>Happy with our waterfall process</a:t>
            </a:r>
          </a:p>
          <a:p>
            <a:r>
              <a:rPr lang="en-US" dirty="0" smtClean="0"/>
              <a:t>New VP decided on move to Agile</a:t>
            </a:r>
          </a:p>
          <a:p>
            <a:pPr lvl="1"/>
            <a:r>
              <a:rPr lang="en-US" dirty="0" smtClean="0"/>
              <a:t>Had previous success with Agile</a:t>
            </a:r>
          </a:p>
          <a:p>
            <a:pPr lvl="1"/>
            <a:r>
              <a:rPr lang="en-US" dirty="0" smtClean="0"/>
              <a:t>Main driver was improving quality</a:t>
            </a:r>
            <a:endParaRPr lang="en-US" dirty="0"/>
          </a:p>
          <a:p>
            <a:r>
              <a:rPr lang="en-US" dirty="0" smtClean="0"/>
              <a:t>Local team started thinking about Agile independently</a:t>
            </a:r>
          </a:p>
          <a:p>
            <a:pPr lvl="1"/>
            <a:r>
              <a:rPr lang="en-US" dirty="0" smtClean="0"/>
              <a:t>Liked tight Dev/QA interaction</a:t>
            </a:r>
          </a:p>
          <a:p>
            <a:pPr lvl="1"/>
            <a:r>
              <a:rPr lang="en-US" dirty="0" smtClean="0"/>
              <a:t>Liked the emphasis on organic cross-functional teams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1" y="966921"/>
            <a:ext cx="3230880" cy="3547929"/>
          </a:xfrm>
          <a:prstGeom prst="rect">
            <a:avLst/>
          </a:prstGeom>
        </p:spPr>
      </p:pic>
    </p:spTree>
    <p:extLst>
      <p:ext uri="{BB962C8B-B14F-4D97-AF65-F5344CB8AC3E}">
        <p14:creationId xmlns:p14="http://schemas.microsoft.com/office/powerpoint/2010/main" val="2501001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Decisions</a:t>
            </a:r>
            <a:endParaRPr lang="en-US" dirty="0"/>
          </a:p>
        </p:txBody>
      </p:sp>
      <p:sp>
        <p:nvSpPr>
          <p:cNvPr id="3" name="Content Placeholder 2"/>
          <p:cNvSpPr>
            <a:spLocks noGrp="1"/>
          </p:cNvSpPr>
          <p:nvPr>
            <p:ph sz="half" idx="1"/>
          </p:nvPr>
        </p:nvSpPr>
        <p:spPr>
          <a:xfrm>
            <a:off x="152400" y="742950"/>
            <a:ext cx="8839200" cy="3924300"/>
          </a:xfrm>
        </p:spPr>
        <p:txBody>
          <a:bodyPr>
            <a:normAutofit fontScale="92500" lnSpcReduction="20000"/>
          </a:bodyPr>
          <a:lstStyle/>
          <a:p>
            <a:pPr marL="0" indent="0">
              <a:buNone/>
            </a:pPr>
            <a:r>
              <a:rPr lang="en-US" dirty="0" smtClean="0"/>
              <a:t>Key Decisions When Moving to Agile:</a:t>
            </a:r>
          </a:p>
          <a:p>
            <a:r>
              <a:rPr lang="en-US" dirty="0" smtClean="0"/>
              <a:t>Pilot with one scrum or all-in ???</a:t>
            </a:r>
          </a:p>
          <a:p>
            <a:pPr lvl="1"/>
            <a:r>
              <a:rPr lang="en-US" dirty="0" smtClean="0"/>
              <a:t>Went all-in</a:t>
            </a:r>
          </a:p>
          <a:p>
            <a:r>
              <a:rPr lang="en-US" dirty="0" smtClean="0"/>
              <a:t>Forming Scrums</a:t>
            </a:r>
          </a:p>
          <a:p>
            <a:pPr lvl="1"/>
            <a:r>
              <a:rPr lang="en-US" dirty="0" smtClean="0"/>
              <a:t>Mostly organic scrums with dedicated QA </a:t>
            </a:r>
            <a:endParaRPr lang="en-US" dirty="0"/>
          </a:p>
          <a:p>
            <a:pPr lvl="2"/>
            <a:r>
              <a:rPr lang="en-US" dirty="0" smtClean="0"/>
              <a:t>i.e. Engine, GUI, etc.</a:t>
            </a:r>
          </a:p>
          <a:p>
            <a:pPr lvl="2"/>
            <a:r>
              <a:rPr lang="en-US" dirty="0" smtClean="0"/>
              <a:t>Dramatic impact on QA org</a:t>
            </a:r>
          </a:p>
          <a:p>
            <a:pPr lvl="1"/>
            <a:r>
              <a:rPr lang="en-US" dirty="0" smtClean="0"/>
              <a:t>One scrum vertically integrated </a:t>
            </a:r>
          </a:p>
          <a:p>
            <a:pPr lvl="1"/>
            <a:r>
              <a:rPr lang="en-US" dirty="0"/>
              <a:t>S</a:t>
            </a:r>
            <a:r>
              <a:rPr lang="en-US" dirty="0" smtClean="0"/>
              <a:t>mall infrastructure scrums (CM, Installer, UX)</a:t>
            </a:r>
          </a:p>
          <a:p>
            <a:r>
              <a:rPr lang="en-US" dirty="0" smtClean="0"/>
              <a:t>Identifying Scrum Masters</a:t>
            </a:r>
          </a:p>
          <a:p>
            <a:pPr lvl="1"/>
            <a:r>
              <a:rPr lang="en-US" dirty="0" smtClean="0"/>
              <a:t>Made Team Leaders the SM’s</a:t>
            </a:r>
          </a:p>
          <a:p>
            <a:pPr lvl="2"/>
            <a:r>
              <a:rPr lang="en-US" dirty="0" smtClean="0"/>
              <a:t>Minimize amount of change we introduced</a:t>
            </a:r>
          </a:p>
          <a:p>
            <a:pPr lvl="2"/>
            <a:r>
              <a:rPr lang="en-US" dirty="0" smtClean="0"/>
              <a:t>Not all TL’s were pro-Agile . . . </a:t>
            </a:r>
          </a:p>
          <a:p>
            <a:pPr lvl="1"/>
            <a:r>
              <a:rPr lang="en-US" dirty="0" smtClean="0"/>
              <a:t>This changed over time, but many TL’s still SM’s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200150"/>
            <a:ext cx="2933700" cy="2933700"/>
          </a:xfrm>
          <a:prstGeom prst="rect">
            <a:avLst/>
          </a:prstGeom>
        </p:spPr>
      </p:pic>
    </p:spTree>
    <p:extLst>
      <p:ext uri="{BB962C8B-B14F-4D97-AF65-F5344CB8AC3E}">
        <p14:creationId xmlns:p14="http://schemas.microsoft.com/office/powerpoint/2010/main" val="540510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Decisions (</a:t>
            </a:r>
            <a:r>
              <a:rPr lang="en-US" dirty="0" err="1"/>
              <a:t>C</a:t>
            </a:r>
            <a:r>
              <a:rPr lang="en-US" dirty="0" err="1" smtClean="0"/>
              <a:t>on’t</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2574" y="1352550"/>
            <a:ext cx="3385226" cy="2651760"/>
          </a:xfrm>
          <a:prstGeom prst="rect">
            <a:avLst/>
          </a:prstGeom>
        </p:spPr>
      </p:pic>
      <p:sp>
        <p:nvSpPr>
          <p:cNvPr id="3" name="Content Placeholder 2"/>
          <p:cNvSpPr>
            <a:spLocks noGrp="1"/>
          </p:cNvSpPr>
          <p:nvPr>
            <p:ph sz="half" idx="1"/>
          </p:nvPr>
        </p:nvSpPr>
        <p:spPr/>
        <p:txBody>
          <a:bodyPr/>
          <a:lstStyle/>
          <a:p>
            <a:r>
              <a:rPr lang="en-US" dirty="0"/>
              <a:t>Identifying Product Owners</a:t>
            </a:r>
          </a:p>
          <a:p>
            <a:pPr lvl="1"/>
            <a:r>
              <a:rPr lang="en-US" dirty="0"/>
              <a:t>U</a:t>
            </a:r>
            <a:r>
              <a:rPr lang="en-US" dirty="0" smtClean="0"/>
              <a:t>sed </a:t>
            </a:r>
            <a:r>
              <a:rPr lang="en-US" dirty="0"/>
              <a:t>senior development managers</a:t>
            </a:r>
          </a:p>
          <a:p>
            <a:r>
              <a:rPr lang="en-US" dirty="0" smtClean="0"/>
              <a:t>Size </a:t>
            </a:r>
            <a:r>
              <a:rPr lang="en-US" dirty="0"/>
              <a:t>of Scrums</a:t>
            </a:r>
          </a:p>
          <a:p>
            <a:pPr lvl="1"/>
            <a:r>
              <a:rPr lang="en-US" dirty="0"/>
              <a:t>Started on the large side (closer to 9 per scrum)</a:t>
            </a:r>
          </a:p>
          <a:p>
            <a:pPr lvl="1"/>
            <a:r>
              <a:rPr lang="en-US" dirty="0"/>
              <a:t>Over time </a:t>
            </a:r>
            <a:r>
              <a:rPr lang="en-US" dirty="0" smtClean="0"/>
              <a:t>tried </a:t>
            </a:r>
            <a:r>
              <a:rPr lang="en-US" dirty="0"/>
              <a:t>to tweak </a:t>
            </a:r>
            <a:r>
              <a:rPr lang="en-US" dirty="0" smtClean="0"/>
              <a:t>down</a:t>
            </a:r>
          </a:p>
          <a:p>
            <a:pPr lvl="1"/>
            <a:r>
              <a:rPr lang="en-US" dirty="0" smtClean="0"/>
              <a:t>Too small is a problem also</a:t>
            </a:r>
            <a:endParaRPr lang="en-US" dirty="0"/>
          </a:p>
          <a:p>
            <a:r>
              <a:rPr lang="en-US" dirty="0"/>
              <a:t>Scrum of </a:t>
            </a:r>
            <a:r>
              <a:rPr lang="en-US" dirty="0" smtClean="0"/>
              <a:t>Scrums </a:t>
            </a:r>
            <a:endParaRPr lang="en-US" dirty="0"/>
          </a:p>
          <a:p>
            <a:r>
              <a:rPr lang="en-US" dirty="0"/>
              <a:t>Sprint duration</a:t>
            </a:r>
          </a:p>
          <a:p>
            <a:pPr lvl="1"/>
            <a:r>
              <a:rPr lang="en-US" dirty="0"/>
              <a:t>U</a:t>
            </a:r>
            <a:r>
              <a:rPr lang="en-US" dirty="0" smtClean="0"/>
              <a:t>sed </a:t>
            </a:r>
            <a:r>
              <a:rPr lang="en-US" dirty="0"/>
              <a:t>3 </a:t>
            </a:r>
            <a:r>
              <a:rPr lang="en-US" dirty="0" smtClean="0"/>
              <a:t>weeks</a:t>
            </a:r>
          </a:p>
          <a:p>
            <a:r>
              <a:rPr lang="en-US" dirty="0" smtClean="0"/>
              <a:t>Hardening Sprint</a:t>
            </a:r>
          </a:p>
          <a:p>
            <a:pPr lvl="1"/>
            <a:r>
              <a:rPr lang="en-US" dirty="0" smtClean="0"/>
              <a:t>Initially 2 hardening sprints in 4-sprint PSI (ouch!!)</a:t>
            </a:r>
            <a:endParaRPr lang="en-US" dirty="0"/>
          </a:p>
          <a:p>
            <a:endParaRPr lang="en-US" dirty="0"/>
          </a:p>
        </p:txBody>
      </p:sp>
    </p:spTree>
    <p:extLst>
      <p:ext uri="{BB962C8B-B14F-4D97-AF65-F5344CB8AC3E}">
        <p14:creationId xmlns:p14="http://schemas.microsoft.com/office/powerpoint/2010/main" val="1253518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the pieces into place</a:t>
            </a:r>
            <a:endParaRPr lang="en-US" dirty="0"/>
          </a:p>
        </p:txBody>
      </p:sp>
      <p:sp>
        <p:nvSpPr>
          <p:cNvPr id="3" name="Content Placeholder 2"/>
          <p:cNvSpPr>
            <a:spLocks noGrp="1"/>
          </p:cNvSpPr>
          <p:nvPr>
            <p:ph sz="half" idx="1"/>
          </p:nvPr>
        </p:nvSpPr>
        <p:spPr/>
        <p:txBody>
          <a:bodyPr>
            <a:normAutofit/>
          </a:bodyPr>
          <a:lstStyle/>
          <a:p>
            <a:r>
              <a:rPr lang="en-US" dirty="0" smtClean="0"/>
              <a:t>Gearing up for first sprint requires effort</a:t>
            </a:r>
          </a:p>
          <a:p>
            <a:pPr lvl="1"/>
            <a:r>
              <a:rPr lang="en-US" dirty="0" smtClean="0"/>
              <a:t>Agile training (SM’s and non-SM’s)</a:t>
            </a:r>
          </a:p>
          <a:p>
            <a:pPr lvl="1"/>
            <a:r>
              <a:rPr lang="en-US" dirty="0" smtClean="0"/>
              <a:t>Tools training (Jira in our case)</a:t>
            </a:r>
          </a:p>
          <a:p>
            <a:pPr lvl="1"/>
            <a:r>
              <a:rPr lang="en-US" dirty="0" smtClean="0"/>
              <a:t>Creating Epics/User Stories/Backlogs</a:t>
            </a:r>
          </a:p>
          <a:p>
            <a:pPr lvl="1"/>
            <a:r>
              <a:rPr lang="en-US" dirty="0"/>
              <a:t>F</a:t>
            </a:r>
            <a:r>
              <a:rPr lang="en-US" dirty="0" smtClean="0"/>
              <a:t>irst sprint pre-planning</a:t>
            </a:r>
          </a:p>
          <a:p>
            <a:pPr lvl="1"/>
            <a:r>
              <a:rPr lang="en-US" dirty="0" smtClean="0"/>
              <a:t>Props (sticky cards, clocks, white board,…)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442" y="2419350"/>
            <a:ext cx="2842178" cy="1950720"/>
          </a:xfrm>
          <a:prstGeom prst="rect">
            <a:avLst/>
          </a:prstGeom>
        </p:spPr>
      </p:pic>
    </p:spTree>
    <p:extLst>
      <p:ext uri="{BB962C8B-B14F-4D97-AF65-F5344CB8AC3E}">
        <p14:creationId xmlns:p14="http://schemas.microsoft.com/office/powerpoint/2010/main" val="1067360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Consultant</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External Agile </a:t>
            </a:r>
            <a:r>
              <a:rPr lang="en-US" dirty="0"/>
              <a:t>consultant </a:t>
            </a:r>
            <a:r>
              <a:rPr lang="en-US" dirty="0" smtClean="0"/>
              <a:t> was critical for us</a:t>
            </a:r>
            <a:endParaRPr lang="en-US" dirty="0"/>
          </a:p>
          <a:p>
            <a:r>
              <a:rPr lang="en-US" dirty="0" smtClean="0"/>
              <a:t>Gave us </a:t>
            </a:r>
            <a:r>
              <a:rPr lang="en-US" dirty="0"/>
              <a:t>courage to take big decisions!!!</a:t>
            </a:r>
          </a:p>
          <a:p>
            <a:pPr lvl="1"/>
            <a:r>
              <a:rPr lang="en-US" dirty="0"/>
              <a:t>Sanity </a:t>
            </a:r>
            <a:r>
              <a:rPr lang="en-US" dirty="0" smtClean="0"/>
              <a:t>checked our ideas</a:t>
            </a:r>
            <a:endParaRPr lang="en-US" dirty="0"/>
          </a:p>
          <a:p>
            <a:pPr lvl="1"/>
            <a:r>
              <a:rPr lang="en-US" dirty="0" smtClean="0"/>
              <a:t>Allowed us to </a:t>
            </a:r>
            <a:r>
              <a:rPr lang="en-US" dirty="0"/>
              <a:t>move more quickly</a:t>
            </a:r>
          </a:p>
          <a:p>
            <a:pPr lvl="2"/>
            <a:r>
              <a:rPr lang="en-US" dirty="0" smtClean="0"/>
              <a:t>Less </a:t>
            </a:r>
            <a:r>
              <a:rPr lang="en-US" dirty="0"/>
              <a:t>need to </a:t>
            </a:r>
            <a:r>
              <a:rPr lang="en-US" dirty="0" smtClean="0"/>
              <a:t>move incrementally</a:t>
            </a:r>
            <a:endParaRPr lang="en-US" dirty="0"/>
          </a:p>
          <a:p>
            <a:r>
              <a:rPr lang="en-US" dirty="0" smtClean="0"/>
              <a:t>Helped prep for first sprint</a:t>
            </a:r>
          </a:p>
          <a:p>
            <a:r>
              <a:rPr lang="en-US" dirty="0" smtClean="0"/>
              <a:t>Real-time </a:t>
            </a:r>
            <a:r>
              <a:rPr lang="en-US" dirty="0"/>
              <a:t>support in early scrum </a:t>
            </a:r>
            <a:r>
              <a:rPr lang="en-US" dirty="0" smtClean="0"/>
              <a:t>meetings/rituals</a:t>
            </a:r>
          </a:p>
          <a:p>
            <a:pPr lvl="1"/>
            <a:r>
              <a:rPr lang="en-US" dirty="0" smtClean="0"/>
              <a:t>reduced </a:t>
            </a:r>
            <a:r>
              <a:rPr lang="en-US" dirty="0"/>
              <a:t>the emphasis on Agile </a:t>
            </a:r>
            <a:r>
              <a:rPr lang="en-US" dirty="0" smtClean="0"/>
              <a:t>mechanics</a:t>
            </a:r>
            <a:endParaRPr lang="en-US" dirty="0"/>
          </a:p>
          <a:p>
            <a:pPr lvl="1"/>
            <a:r>
              <a:rPr lang="en-US" dirty="0" smtClean="0"/>
              <a:t>Helped </a:t>
            </a:r>
            <a:r>
              <a:rPr lang="en-US" dirty="0"/>
              <a:t>coach the </a:t>
            </a:r>
            <a:r>
              <a:rPr lang="en-US" dirty="0" smtClean="0"/>
              <a:t>teams (e.g. how to do a good retro)</a:t>
            </a:r>
            <a:endParaRPr lang="en-US" dirty="0"/>
          </a:p>
          <a:p>
            <a:pPr lvl="1"/>
            <a:r>
              <a:rPr lang="en-US" dirty="0"/>
              <a:t>Perceived as neutral </a:t>
            </a:r>
            <a:r>
              <a:rPr lang="en-US" dirty="0" smtClean="0"/>
              <a:t>during </a:t>
            </a:r>
            <a:r>
              <a:rPr lang="en-US" dirty="0"/>
              <a:t>disagreements</a:t>
            </a:r>
          </a:p>
          <a:p>
            <a:pPr lvl="1"/>
            <a:r>
              <a:rPr lang="en-US" dirty="0"/>
              <a:t>Can give more help to scrums that are </a:t>
            </a:r>
            <a:r>
              <a:rPr lang="en-US" dirty="0" smtClean="0"/>
              <a:t>struggling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276350"/>
            <a:ext cx="3945477" cy="1668780"/>
          </a:xfrm>
          <a:prstGeom prst="rect">
            <a:avLst/>
          </a:prstGeom>
        </p:spPr>
      </p:pic>
    </p:spTree>
    <p:extLst>
      <p:ext uri="{BB962C8B-B14F-4D97-AF65-F5344CB8AC3E}">
        <p14:creationId xmlns:p14="http://schemas.microsoft.com/office/powerpoint/2010/main" val="2947655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Kicking off Agile</a:t>
            </a:r>
            <a:endParaRPr lang="en-US" dirty="0"/>
          </a:p>
        </p:txBody>
      </p:sp>
      <p:sp>
        <p:nvSpPr>
          <p:cNvPr id="3" name="Content Placeholder 2"/>
          <p:cNvSpPr>
            <a:spLocks noGrp="1"/>
          </p:cNvSpPr>
          <p:nvPr>
            <p:ph sz="half" idx="1"/>
          </p:nvPr>
        </p:nvSpPr>
        <p:spPr>
          <a:xfrm>
            <a:off x="152400" y="895350"/>
            <a:ext cx="6400800" cy="3851672"/>
          </a:xfrm>
        </p:spPr>
        <p:txBody>
          <a:bodyPr>
            <a:normAutofit fontScale="92500" lnSpcReduction="10000"/>
          </a:bodyPr>
          <a:lstStyle/>
          <a:p>
            <a:r>
              <a:rPr lang="en-US" dirty="0" smtClean="0"/>
              <a:t>Senior manager involvement and support is </a:t>
            </a:r>
            <a:r>
              <a:rPr lang="en-US" dirty="0"/>
              <a:t>c</a:t>
            </a:r>
            <a:r>
              <a:rPr lang="en-US" dirty="0" smtClean="0"/>
              <a:t>ritical</a:t>
            </a:r>
          </a:p>
          <a:p>
            <a:pPr lvl="1"/>
            <a:r>
              <a:rPr lang="en-US" dirty="0" smtClean="0"/>
              <a:t>Team needs to see management is fully engaged</a:t>
            </a:r>
          </a:p>
          <a:p>
            <a:r>
              <a:rPr lang="en-US" dirty="0" smtClean="0"/>
              <a:t>Focus on quick adjustments at first</a:t>
            </a:r>
          </a:p>
          <a:p>
            <a:pPr lvl="1"/>
            <a:r>
              <a:rPr lang="en-US" dirty="0" smtClean="0"/>
              <a:t>Try to get to demo and retrospective quickly</a:t>
            </a:r>
          </a:p>
          <a:p>
            <a:pPr lvl="1"/>
            <a:r>
              <a:rPr lang="en-US" dirty="0" smtClean="0"/>
              <a:t>Agile Steering Committee</a:t>
            </a:r>
          </a:p>
          <a:p>
            <a:pPr lvl="1"/>
            <a:r>
              <a:rPr lang="en-US" dirty="0" smtClean="0"/>
              <a:t>Scrum Master Forum</a:t>
            </a:r>
          </a:p>
          <a:p>
            <a:pPr lvl="1"/>
            <a:r>
              <a:rPr lang="en-US" dirty="0" smtClean="0"/>
              <a:t>Track indicators (burn-down)</a:t>
            </a:r>
          </a:p>
          <a:p>
            <a:r>
              <a:rPr lang="en-US" dirty="0" smtClean="0"/>
              <a:t>Expect complaints about process</a:t>
            </a:r>
          </a:p>
          <a:p>
            <a:pPr lvl="1"/>
            <a:r>
              <a:rPr lang="en-US" dirty="0" smtClean="0"/>
              <a:t>Too many meetings</a:t>
            </a:r>
          </a:p>
          <a:p>
            <a:pPr lvl="1"/>
            <a:r>
              <a:rPr lang="en-US" dirty="0" smtClean="0"/>
              <a:t>The meetings take too long (planning, daily, etc.)</a:t>
            </a:r>
          </a:p>
          <a:p>
            <a:pPr lvl="1"/>
            <a:r>
              <a:rPr lang="en-US" dirty="0" smtClean="0"/>
              <a:t>Jira is a hassle</a:t>
            </a:r>
          </a:p>
          <a:p>
            <a:pPr lvl="1"/>
            <a:r>
              <a:rPr lang="en-US" dirty="0" smtClean="0"/>
              <a:t>Burn-down is meaningless</a:t>
            </a:r>
          </a:p>
          <a:p>
            <a:pPr lvl="1"/>
            <a:r>
              <a:rPr lang="en-US" dirty="0" smtClean="0"/>
              <a:t>Etc. etc. etc.</a:t>
            </a:r>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352550"/>
            <a:ext cx="1786890" cy="2685217"/>
          </a:xfrm>
          <a:prstGeom prst="rect">
            <a:avLst/>
          </a:prstGeom>
        </p:spPr>
      </p:pic>
    </p:spTree>
    <p:extLst>
      <p:ext uri="{BB962C8B-B14F-4D97-AF65-F5344CB8AC3E}">
        <p14:creationId xmlns:p14="http://schemas.microsoft.com/office/powerpoint/2010/main" val="9994946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emplate directions&amp;quot;&quot;/&gt;&lt;property id=&quot;20307&quot; value=&quot;276&quot;/&gt;&lt;/object&gt;&lt;object type=&quot;3&quot; unique_id=&quot;10005&quot;&gt;&lt;property id=&quot;20148&quot; value=&quot;5&quot;/&gt;&lt;property id=&quot;20300&quot; value=&quot;Slide 2&quot;/&gt;&lt;property id=&quot;20307&quot; value=&quot;264&quot;/&gt;&lt;/object&gt;&lt;object type=&quot;3&quot; unique_id=&quot;10006&quot;&gt;&lt;property id=&quot;20148&quot; value=&quot;5&quot;/&gt;&lt;property id=&quot;20300&quot; value=&quot;Slide 3&quot;/&gt;&lt;property id=&quot;20307&quot; value=&quot;272&quot;/&gt;&lt;/object&gt;&lt;object type=&quot;3&quot; unique_id=&quot;10007&quot;&gt;&lt;property id=&quot;20148&quot; value=&quot;5&quot;/&gt;&lt;property id=&quot;20300&quot; value=&quot;Slide 4&quot;/&gt;&lt;property id=&quot;20307&quot; value=&quot;274&quot;/&gt;&lt;/object&gt;&lt;object type=&quot;3&quot; unique_id=&quot;10008&quot;&gt;&lt;property id=&quot;20148&quot; value=&quot;5&quot;/&gt;&lt;property id=&quot;20300&quot; value=&quot;Slide 5&quot;/&gt;&lt;property id=&quot;20307&quot; value=&quot;275&quot;/&gt;&lt;/object&gt;&lt;object type=&quot;3&quot; unique_id=&quot;10009&quot;&gt;&lt;property id=&quot;20148&quot; value=&quot;5&quot;/&gt;&lt;property id=&quot;20300&quot; value=&quot;Slide 6 - &amp;quot;Here is another title slide&amp;quot;&quot;/&gt;&lt;property id=&quot;20307&quot; value=&quot;271&quot;/&gt;&lt;/object&gt;&lt;object type=&quot;3&quot; unique_id=&quot;10010&quot;&gt;&lt;property id=&quot;20148&quot; value=&quot;5&quot;/&gt;&lt;property id=&quot;20300&quot; value=&quot;Slide 7 - &amp;quot;Lorem ipsum dolor sit amet&amp;quot;&quot;/&gt;&lt;property id=&quot;20307&quot; value=&quot;269&quot;/&gt;&lt;/object&gt;&lt;object type=&quot;3&quot; unique_id=&quot;10011&quot;&gt;&lt;property id=&quot;20148&quot; value=&quot;5&quot;/&gt;&lt;property id=&quot;20300&quot; value=&quot;Slide 8 - &amp;quot;Lorem ipsum dolor sit amet, consectetur &amp;quot;&quot;/&gt;&lt;property id=&quot;20307&quot; value=&quot;268&quot;/&gt;&lt;/object&gt;&lt;object type=&quot;3&quot; unique_id=&quot;10012&quot;&gt;&lt;property id=&quot;20148&quot; value=&quot;5&quot;/&gt;&lt;property id=&quot;20300&quot; value=&quot;Slide 9&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Websense">
      <a:dk1>
        <a:sysClr val="windowText" lastClr="000000"/>
      </a:dk1>
      <a:lt1>
        <a:sysClr val="window" lastClr="FFFFFF"/>
      </a:lt1>
      <a:dk2>
        <a:srgbClr val="1F497D"/>
      </a:dk2>
      <a:lt2>
        <a:srgbClr val="EEECE1"/>
      </a:lt2>
      <a:accent1>
        <a:srgbClr val="0080D0"/>
      </a:accent1>
      <a:accent2>
        <a:srgbClr val="E88C22"/>
      </a:accent2>
      <a:accent3>
        <a:srgbClr val="779C3C"/>
      </a:accent3>
      <a:accent4>
        <a:srgbClr val="5C2B59"/>
      </a:accent4>
      <a:accent5>
        <a:srgbClr val="3CC0C2"/>
      </a:accent5>
      <a:accent6>
        <a:srgbClr val="DC532C"/>
      </a:accent6>
      <a:hlink>
        <a:srgbClr val="0080D0"/>
      </a:hlink>
      <a:folHlink>
        <a:srgbClr val="0080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kern="1200" dirty="0" smtClean="0">
            <a:solidFill>
              <a:schemeClr val="tx1"/>
            </a:solidFill>
            <a:latin typeface="Arial" pitchFamily="34" charset="0"/>
            <a:ea typeface="+mn-ea"/>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40B5E427C28F41969303A01EA17C02" ma:contentTypeVersion="2" ma:contentTypeDescription="Create a new document." ma:contentTypeScope="" ma:versionID="01808f74596ec1be93f1d7feb9e58c8d">
  <xsd:schema xmlns:xsd="http://www.w3.org/2001/XMLSchema" xmlns:xs="http://www.w3.org/2001/XMLSchema" xmlns:p="http://schemas.microsoft.com/office/2006/metadata/properties" xmlns:ns2="ceda8c7d-f359-47f2-9624-2060c07ba664" targetNamespace="http://schemas.microsoft.com/office/2006/metadata/properties" ma:root="true" ma:fieldsID="6a9b2273d90f269c6465d9d1f9d73a74" ns2:_="">
    <xsd:import namespace="ceda8c7d-f359-47f2-9624-2060c07ba664"/>
    <xsd:element name="properties">
      <xsd:complexType>
        <xsd:sequence>
          <xsd:element name="documentManagement">
            <xsd:complexType>
              <xsd:all>
                <xsd:element ref="ns2:Usage"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a8c7d-f359-47f2-9624-2060c07ba664" elementFormDefault="qualified">
    <xsd:import namespace="http://schemas.microsoft.com/office/2006/documentManagement/types"/>
    <xsd:import namespace="http://schemas.microsoft.com/office/infopath/2007/PartnerControls"/>
    <xsd:element name="Usage" ma:index="8" nillable="true" ma:displayName="Usage" ma:internalName="Usage">
      <xsd:simpleType>
        <xsd:restriction base="dms:Text">
          <xsd:maxLength value="255"/>
        </xsd:restriction>
      </xsd:simpleType>
    </xsd:element>
    <xsd:element name="Topic" ma:index="9" nillable="true" ma:displayName="Topic" ma:format="Dropdown" ma:internalName="Topic">
      <xsd:simpleType>
        <xsd:restriction base="dms:Choice">
          <xsd:enumeration value="PowerPoint Templates"/>
          <xsd:enumeration value="Guide"/>
          <xsd:enumeration value="How to Upgrad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sage xmlns="ceda8c7d-f359-47f2-9624-2060c07ba664">For confidential use only</Usage>
    <Topic xmlns="ceda8c7d-f359-47f2-9624-2060c07ba664">PowerPoint Templates</Topi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46EAA5-FF8E-4F3A-9DA4-136F1E37B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a8c7d-f359-47f2-9624-2060c07ba6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1FE9D9-E701-4679-8A54-A2C1B288B83C}">
  <ds:schemaRefs>
    <ds:schemaRef ds:uri="http://schemas.openxmlformats.org/package/2006/metadata/core-properties"/>
    <ds:schemaRef ds:uri="http://purl.org/dc/terms/"/>
    <ds:schemaRef ds:uri="http://purl.org/dc/elements/1.1/"/>
    <ds:schemaRef ds:uri="http://www.w3.org/XML/1998/namespace"/>
    <ds:schemaRef ds:uri="http://schemas.microsoft.com/office/infopath/2007/PartnerControls"/>
    <ds:schemaRef ds:uri="http://schemas.microsoft.com/office/2006/documentManagement/types"/>
    <ds:schemaRef ds:uri="ceda8c7d-f359-47f2-9624-2060c07ba664"/>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03E12DA-207B-4AB1-8B65-C0EF39002F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42451</TotalTime>
  <Words>1010</Words>
  <Application>Microsoft Office PowerPoint</Application>
  <PresentationFormat>On-screen Show (16:9)</PresentationFormat>
  <Paragraphs>187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Websense’s Agile Journey</vt:lpstr>
      <vt:lpstr>Agenda</vt:lpstr>
      <vt:lpstr>PowerPoint Presentation</vt:lpstr>
      <vt:lpstr>How We Got to Agile</vt:lpstr>
      <vt:lpstr>Key Decisions</vt:lpstr>
      <vt:lpstr>Key Decisions (Con’t)</vt:lpstr>
      <vt:lpstr>Putting the pieces into place</vt:lpstr>
      <vt:lpstr>External Consultant</vt:lpstr>
      <vt:lpstr>Kicking off Agile</vt:lpstr>
      <vt:lpstr>PowerPoint Presentation</vt:lpstr>
      <vt:lpstr>The Good</vt:lpstr>
      <vt:lpstr>The Good (con’t)</vt:lpstr>
      <vt:lpstr>The Bad</vt:lpstr>
      <vt:lpstr>The Bad (con’t)</vt:lpstr>
      <vt:lpstr>The Ugly</vt:lpstr>
      <vt:lpstr>The Ugly</vt:lpstr>
      <vt:lpstr>The Ugly (con’t)</vt:lpstr>
      <vt:lpstr>The Ugly (continued)</vt:lpstr>
      <vt:lpstr>PowerPoint Presentation</vt:lpstr>
    </vt:vector>
  </TitlesOfParts>
  <Company>Emory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Websense Confidential/Engineering Template 2013 - 16x9</dc:title>
  <dc:subject>Blank PPT - Confidential 16x9</dc:subject>
  <dc:creator>Lauren Phillips</dc:creator>
  <cp:lastModifiedBy>Kleinman, Ami</cp:lastModifiedBy>
  <cp:revision>536</cp:revision>
  <cp:lastPrinted>2013-02-21T00:25:08Z</cp:lastPrinted>
  <dcterms:created xsi:type="dcterms:W3CDTF">2012-03-25T23:32:51Z</dcterms:created>
  <dcterms:modified xsi:type="dcterms:W3CDTF">2014-11-30T14:36:44Z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0x010100C940B5E427C28F41969303A01EA17C02</vt:lpwstr>
  </property>
  <property fmtid="{D5CDD505-2E9C-101B-9397-08002B2CF9AE}" pid="3" name="Order">
    <vt:r8>400</vt:r8>
  </property>
</Properties>
</file>